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6"/>
  </p:notesMasterIdLst>
  <p:handoutMasterIdLst>
    <p:handoutMasterId r:id="rId67"/>
  </p:handoutMasterIdLst>
  <p:sldIdLst>
    <p:sldId id="748" r:id="rId2"/>
    <p:sldId id="1307" r:id="rId3"/>
    <p:sldId id="1574" r:id="rId4"/>
    <p:sldId id="1298" r:id="rId5"/>
    <p:sldId id="1559" r:id="rId6"/>
    <p:sldId id="1583" r:id="rId7"/>
    <p:sldId id="1575" r:id="rId8"/>
    <p:sldId id="1576" r:id="rId9"/>
    <p:sldId id="1577" r:id="rId10"/>
    <p:sldId id="1573" r:id="rId11"/>
    <p:sldId id="374" r:id="rId12"/>
    <p:sldId id="375" r:id="rId13"/>
    <p:sldId id="376" r:id="rId14"/>
    <p:sldId id="384" r:id="rId15"/>
    <p:sldId id="377" r:id="rId16"/>
    <p:sldId id="378" r:id="rId17"/>
    <p:sldId id="351" r:id="rId18"/>
    <p:sldId id="359" r:id="rId19"/>
    <p:sldId id="360" r:id="rId20"/>
    <p:sldId id="346" r:id="rId21"/>
    <p:sldId id="1050" r:id="rId22"/>
    <p:sldId id="344" r:id="rId23"/>
    <p:sldId id="339" r:id="rId24"/>
    <p:sldId id="1051" r:id="rId25"/>
    <p:sldId id="352" r:id="rId26"/>
    <p:sldId id="353" r:id="rId27"/>
    <p:sldId id="354" r:id="rId28"/>
    <p:sldId id="356" r:id="rId29"/>
    <p:sldId id="355" r:id="rId30"/>
    <p:sldId id="367" r:id="rId31"/>
    <p:sldId id="373" r:id="rId32"/>
    <p:sldId id="1052" r:id="rId33"/>
    <p:sldId id="365" r:id="rId34"/>
    <p:sldId id="1578" r:id="rId35"/>
    <p:sldId id="333" r:id="rId36"/>
    <p:sldId id="1054" r:id="rId37"/>
    <p:sldId id="1053" r:id="rId38"/>
    <p:sldId id="345" r:id="rId39"/>
    <p:sldId id="382" r:id="rId40"/>
    <p:sldId id="383" r:id="rId41"/>
    <p:sldId id="342" r:id="rId42"/>
    <p:sldId id="343" r:id="rId43"/>
    <p:sldId id="1048" r:id="rId44"/>
    <p:sldId id="1582" r:id="rId45"/>
    <p:sldId id="1484" r:id="rId46"/>
    <p:sldId id="1485" r:id="rId47"/>
    <p:sldId id="1584" r:id="rId48"/>
    <p:sldId id="1585" r:id="rId49"/>
    <p:sldId id="358" r:id="rId50"/>
    <p:sldId id="1579" r:id="rId51"/>
    <p:sldId id="1488" r:id="rId52"/>
    <p:sldId id="1580" r:id="rId53"/>
    <p:sldId id="361" r:id="rId54"/>
    <p:sldId id="362" r:id="rId55"/>
    <p:sldId id="1489" r:id="rId56"/>
    <p:sldId id="1490" r:id="rId57"/>
    <p:sldId id="363" r:id="rId58"/>
    <p:sldId id="364" r:id="rId59"/>
    <p:sldId id="1581" r:id="rId60"/>
    <p:sldId id="1491" r:id="rId61"/>
    <p:sldId id="1492" r:id="rId62"/>
    <p:sldId id="1493" r:id="rId63"/>
    <p:sldId id="1487" r:id="rId64"/>
    <p:sldId id="1494" r:id="rId65"/>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D0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335" autoAdjust="0"/>
    <p:restoredTop sz="94664" autoAdjust="0"/>
  </p:normalViewPr>
  <p:slideViewPr>
    <p:cSldViewPr snapToGrid="0">
      <p:cViewPr varScale="1">
        <p:scale>
          <a:sx n="113" d="100"/>
          <a:sy n="113" d="100"/>
        </p:scale>
        <p:origin x="967" y="105"/>
      </p:cViewPr>
      <p:guideLst>
        <p:guide orient="horz" pos="2160"/>
        <p:guide pos="2880"/>
      </p:guideLst>
    </p:cSldViewPr>
  </p:slideViewPr>
  <p:outlineViewPr>
    <p:cViewPr>
      <p:scale>
        <a:sx n="33" d="100"/>
        <a:sy n="33" d="100"/>
      </p:scale>
      <p:origin x="0" y="-3416"/>
    </p:cViewPr>
  </p:outlineViewPr>
  <p:notesTextViewPr>
    <p:cViewPr>
      <p:scale>
        <a:sx n="100" d="100"/>
        <a:sy n="100" d="100"/>
      </p:scale>
      <p:origin x="0" y="0"/>
    </p:cViewPr>
  </p:notesTextViewPr>
  <p:sorterViewPr>
    <p:cViewPr>
      <p:scale>
        <a:sx n="125" d="100"/>
        <a:sy n="125" d="100"/>
      </p:scale>
      <p:origin x="0" y="-23280"/>
    </p:cViewPr>
  </p:sorterViewPr>
  <p:notesViewPr>
    <p:cSldViewPr snapToGrid="0">
      <p:cViewPr varScale="1">
        <p:scale>
          <a:sx n="86" d="100"/>
          <a:sy n="86" d="100"/>
        </p:scale>
        <p:origin x="-744" y="-9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8917422"/>
            <a:ext cx="3077740" cy="469424"/>
          </a:xfrm>
          <a:prstGeom prst="rect">
            <a:avLst/>
          </a:prstGeom>
        </p:spPr>
        <p:txBody>
          <a:bodyPr vert="horz" lIns="94205" tIns="47103" rIns="94205" bIns="47103" rtlCol="0" anchor="b"/>
          <a:lstStyle>
            <a:lvl1pPr algn="l">
              <a:defRPr sz="1300"/>
            </a:lvl1pPr>
          </a:lstStyle>
          <a:p>
            <a:endParaRPr lang="en-US"/>
          </a:p>
        </p:txBody>
      </p:sp>
      <p:sp>
        <p:nvSpPr>
          <p:cNvPr id="5" name="Slide Number Placeholder 4"/>
          <p:cNvSpPr>
            <a:spLocks noGrp="1"/>
          </p:cNvSpPr>
          <p:nvPr>
            <p:ph type="sldNum" sz="quarter" idx="3"/>
          </p:nvPr>
        </p:nvSpPr>
        <p:spPr>
          <a:xfrm>
            <a:off x="4023095" y="8917422"/>
            <a:ext cx="3077740" cy="469424"/>
          </a:xfrm>
          <a:prstGeom prst="rect">
            <a:avLst/>
          </a:prstGeom>
        </p:spPr>
        <p:txBody>
          <a:bodyPr vert="horz" lIns="94205" tIns="47103" rIns="94205" bIns="47103"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102475" cy="469424"/>
          </a:xfrm>
          <a:prstGeom prst="rect">
            <a:avLst/>
          </a:prstGeom>
        </p:spPr>
        <p:txBody>
          <a:bodyPr vert="horz" lIns="94218" tIns="47110" rIns="94218" bIns="47110"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740" cy="469424"/>
          </a:xfrm>
          <a:prstGeom prst="rect">
            <a:avLst/>
          </a:prstGeom>
        </p:spPr>
        <p:txBody>
          <a:bodyPr vert="horz" lIns="94205" tIns="47103" rIns="94205" bIns="47103" rtlCol="0"/>
          <a:lstStyle>
            <a:lvl1pPr algn="l">
              <a:defRPr sz="1300"/>
            </a:lvl1pPr>
          </a:lstStyle>
          <a:p>
            <a:endParaRPr lang="en-US"/>
          </a:p>
        </p:txBody>
      </p:sp>
      <p:sp>
        <p:nvSpPr>
          <p:cNvPr id="3" name="Date Placeholder 2"/>
          <p:cNvSpPr>
            <a:spLocks noGrp="1"/>
          </p:cNvSpPr>
          <p:nvPr>
            <p:ph type="dt" idx="1"/>
          </p:nvPr>
        </p:nvSpPr>
        <p:spPr>
          <a:xfrm>
            <a:off x="4023095" y="0"/>
            <a:ext cx="3077740" cy="469424"/>
          </a:xfrm>
          <a:prstGeom prst="rect">
            <a:avLst/>
          </a:prstGeom>
        </p:spPr>
        <p:txBody>
          <a:bodyPr vert="horz" lIns="94205" tIns="47103" rIns="94205" bIns="47103"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04913" y="704850"/>
            <a:ext cx="4692650" cy="3521075"/>
          </a:xfrm>
          <a:prstGeom prst="rect">
            <a:avLst/>
          </a:prstGeom>
          <a:noFill/>
          <a:ln w="12700">
            <a:solidFill>
              <a:prstClr val="black"/>
            </a:solidFill>
          </a:ln>
        </p:spPr>
        <p:txBody>
          <a:bodyPr vert="horz" lIns="94205" tIns="47103" rIns="94205" bIns="47103"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05" tIns="47103" rIns="94205" bIns="4710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917422"/>
            <a:ext cx="3077740" cy="469424"/>
          </a:xfrm>
          <a:prstGeom prst="rect">
            <a:avLst/>
          </a:prstGeom>
        </p:spPr>
        <p:txBody>
          <a:bodyPr vert="horz" lIns="94205" tIns="47103" rIns="94205" bIns="47103" rtlCol="0" anchor="b"/>
          <a:lstStyle>
            <a:lvl1pPr algn="l">
              <a:defRPr sz="1300"/>
            </a:lvl1pPr>
          </a:lstStyle>
          <a:p>
            <a:endParaRPr lang="en-US"/>
          </a:p>
        </p:txBody>
      </p:sp>
      <p:sp>
        <p:nvSpPr>
          <p:cNvPr id="7" name="Slide Number Placeholder 6"/>
          <p:cNvSpPr>
            <a:spLocks noGrp="1"/>
          </p:cNvSpPr>
          <p:nvPr>
            <p:ph type="sldNum" sz="quarter" idx="5"/>
          </p:nvPr>
        </p:nvSpPr>
        <p:spPr>
          <a:xfrm>
            <a:off x="4023095" y="8917422"/>
            <a:ext cx="3077740" cy="469424"/>
          </a:xfrm>
          <a:prstGeom prst="rect">
            <a:avLst/>
          </a:prstGeom>
        </p:spPr>
        <p:txBody>
          <a:bodyPr vert="horz" lIns="94205" tIns="47103" rIns="94205" bIns="47103"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210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11</a:t>
            </a:fld>
            <a:endParaRPr lang="en-US" dirty="0"/>
          </a:p>
        </p:txBody>
      </p:sp>
    </p:spTree>
    <p:extLst>
      <p:ext uri="{BB962C8B-B14F-4D97-AF65-F5344CB8AC3E}">
        <p14:creationId xmlns:p14="http://schemas.microsoft.com/office/powerpoint/2010/main" val="1411358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12</a:t>
            </a:fld>
            <a:endParaRPr lang="en-US" dirty="0"/>
          </a:p>
        </p:txBody>
      </p:sp>
    </p:spTree>
    <p:extLst>
      <p:ext uri="{BB962C8B-B14F-4D97-AF65-F5344CB8AC3E}">
        <p14:creationId xmlns:p14="http://schemas.microsoft.com/office/powerpoint/2010/main" val="3543566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13</a:t>
            </a:fld>
            <a:endParaRPr lang="en-US" dirty="0"/>
          </a:p>
        </p:txBody>
      </p:sp>
    </p:spTree>
    <p:extLst>
      <p:ext uri="{BB962C8B-B14F-4D97-AF65-F5344CB8AC3E}">
        <p14:creationId xmlns:p14="http://schemas.microsoft.com/office/powerpoint/2010/main" val="1291223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14</a:t>
            </a:fld>
            <a:endParaRPr lang="en-US" dirty="0"/>
          </a:p>
        </p:txBody>
      </p:sp>
    </p:spTree>
    <p:extLst>
      <p:ext uri="{BB962C8B-B14F-4D97-AF65-F5344CB8AC3E}">
        <p14:creationId xmlns:p14="http://schemas.microsoft.com/office/powerpoint/2010/main" val="89365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15</a:t>
            </a:fld>
            <a:endParaRPr lang="en-US" dirty="0"/>
          </a:p>
        </p:txBody>
      </p:sp>
    </p:spTree>
    <p:extLst>
      <p:ext uri="{BB962C8B-B14F-4D97-AF65-F5344CB8AC3E}">
        <p14:creationId xmlns:p14="http://schemas.microsoft.com/office/powerpoint/2010/main" val="32578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16</a:t>
            </a:fld>
            <a:endParaRPr lang="en-US" dirty="0"/>
          </a:p>
        </p:txBody>
      </p:sp>
    </p:spTree>
    <p:extLst>
      <p:ext uri="{BB962C8B-B14F-4D97-AF65-F5344CB8AC3E}">
        <p14:creationId xmlns:p14="http://schemas.microsoft.com/office/powerpoint/2010/main" val="48700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17</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18</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19</a:t>
            </a:fld>
            <a:endParaRPr lang="en-US" dirty="0"/>
          </a:p>
        </p:txBody>
      </p:sp>
    </p:spTree>
    <p:extLst>
      <p:ext uri="{BB962C8B-B14F-4D97-AF65-F5344CB8AC3E}">
        <p14:creationId xmlns:p14="http://schemas.microsoft.com/office/powerpoint/2010/main" val="39222028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20</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21</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22</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23</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24</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25</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26</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27</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28</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29</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30</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31</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32</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33</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39</a:t>
            </a:fld>
            <a:endParaRPr lang="en-US"/>
          </a:p>
        </p:txBody>
      </p:sp>
    </p:spTree>
    <p:extLst>
      <p:ext uri="{BB962C8B-B14F-4D97-AF65-F5344CB8AC3E}">
        <p14:creationId xmlns:p14="http://schemas.microsoft.com/office/powerpoint/2010/main" val="3938709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40</a:t>
            </a:fld>
            <a:endParaRPr lang="en-US"/>
          </a:p>
        </p:txBody>
      </p:sp>
    </p:spTree>
    <p:extLst>
      <p:ext uri="{BB962C8B-B14F-4D97-AF65-F5344CB8AC3E}">
        <p14:creationId xmlns:p14="http://schemas.microsoft.com/office/powerpoint/2010/main" val="37805849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85638E-74C3-4D87-8CAC-615069874FF1}" type="slidenum">
              <a:rPr lang="en-US" smtClean="0"/>
              <a:pPr/>
              <a:t>43</a:t>
            </a:fld>
            <a:endParaRPr lang="en-US"/>
          </a:p>
        </p:txBody>
      </p:sp>
    </p:spTree>
    <p:extLst>
      <p:ext uri="{BB962C8B-B14F-4D97-AF65-F5344CB8AC3E}">
        <p14:creationId xmlns:p14="http://schemas.microsoft.com/office/powerpoint/2010/main" val="31836109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9020F-30CF-6F56-49BF-A9FBFBB7D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36BBA-29B6-3B60-98A0-A43AD5E67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8938AD-63C9-0C90-AC23-C56D29EC70FD}"/>
              </a:ext>
            </a:extLst>
          </p:cNvPr>
          <p:cNvSpPr>
            <a:spLocks noGrp="1"/>
          </p:cNvSpPr>
          <p:nvPr>
            <p:ph type="body" idx="1"/>
          </p:nvPr>
        </p:nvSpPr>
        <p:spPr/>
        <p:txBody>
          <a:bodyPr>
            <a:normAutofit/>
          </a:bodyPr>
          <a:lstStyle/>
          <a:p>
            <a:endParaRPr lang="en-US"/>
          </a:p>
        </p:txBody>
      </p:sp>
      <p:sp>
        <p:nvSpPr>
          <p:cNvPr id="4" name="Slide Number Placeholder 3">
            <a:extLst>
              <a:ext uri="{FF2B5EF4-FFF2-40B4-BE49-F238E27FC236}">
                <a16:creationId xmlns:a16="http://schemas.microsoft.com/office/drawing/2014/main" id="{65F6FFE7-B1AC-81E2-EBE6-F5962AA4AFC8}"/>
              </a:ext>
            </a:extLst>
          </p:cNvPr>
          <p:cNvSpPr>
            <a:spLocks noGrp="1"/>
          </p:cNvSpPr>
          <p:nvPr>
            <p:ph type="sldNum" sz="quarter" idx="10"/>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22013243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C375CA-6A5A-4D67-B170-DAFDC7797B00}" type="slidenum">
              <a:rPr lang="en-US" smtClean="0"/>
              <a:pPr/>
              <a:t>49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56</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C375CA-6A5A-4D67-B170-DAFDC7797B00}" type="slidenum">
              <a:rPr lang="en-US" smtClean="0"/>
              <a:pPr/>
              <a:t>58</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62</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2701929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normAutofit/>
          </a:bodyPr>
          <a:lstStyle>
            <a:lvl1pPr>
              <a:defRPr sz="32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BB2D44-E288-4892-A592-DDEB642D6B1B}"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902229"/>
          </a:xfrm>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a:xfrm>
            <a:off x="457200" y="1346202"/>
            <a:ext cx="8229600" cy="4779963"/>
          </a:xfrm>
        </p:spPr>
        <p:txBody>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6059362-353E-4125-A831-1F9856F4DC9A}"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5A966A-A786-44B0-B55E-FF15E7D316A4}"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036EDE-23C5-471A-88DA-1FBC737932FD}"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A0F68E-FD11-4C9A-840F-4BC4B7BFFA72}" type="datetime1">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Date Placeholder 2"/>
          <p:cNvSpPr>
            <a:spLocks noGrp="1"/>
          </p:cNvSpPr>
          <p:nvPr>
            <p:ph type="dt" sz="half" idx="10"/>
          </p:nvPr>
        </p:nvSpPr>
        <p:spPr/>
        <p:txBody>
          <a:bodyPr/>
          <a:lstStyle/>
          <a:p>
            <a:fld id="{4021D495-ED60-456F-B80B-ACFC8FC5A00F}" type="datetime1">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11562-529C-4E0E-B04C-74F90076769E}" type="datetime1">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E75A7C-82EA-4B09-9B6D-415391D9DC25}"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EBC728-0AC1-4369-8B34-104061EECE42}" type="datetime1">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BD1ED8-0335-42C6-9907-CED024E641DD}"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lvl1pPr>
              <a:defRPr sz="3200"/>
            </a:lvl1pPr>
          </a:lstStyle>
          <a:p>
            <a:r>
              <a:rPr lang="en-US" dirty="0"/>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2FA32A-0C04-4D88-9A01-0043636AE199}" type="datetime1">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68B8E3-231F-453E-8F4C-A8568CD6263F}" type="datetime1">
              <a:rPr lang="en-US" smtClean="0"/>
              <a:t>10/13/2026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educalc.net/page/2338917/"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tinyurl.com/W26MaineHouse"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tinyurl.com/W26RoseBowl"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hyperlink" Target="https://en.wikipedia.org/wiki/Deviled_egg"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3999"/>
            <a:ext cx="8229600" cy="2348753"/>
          </a:xfrm>
        </p:spPr>
        <p:txBody>
          <a:bodyPr>
            <a:noAutofit/>
          </a:bodyPr>
          <a:lstStyle/>
          <a:p>
            <a:r>
              <a:rPr lang="en-US" sz="3200" dirty="0"/>
              <a:t>EECS 498 System Design of a Search Engine</a:t>
            </a:r>
            <a:br>
              <a:rPr lang="en-US" sz="2800" dirty="0"/>
            </a:br>
            <a:r>
              <a:rPr lang="en-US" sz="2400"/>
              <a:t>Winter 2026</a:t>
            </a:r>
            <a:br>
              <a:rPr lang="en-US" sz="3200" dirty="0"/>
            </a:br>
            <a:r>
              <a:rPr lang="en-US" sz="2400" dirty="0"/>
              <a:t>Lecture 21:  Negotiations</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lang="en-US" sz="2000" dirty="0">
                <a:solidFill>
                  <a:schemeClr val="tx1">
                    <a:lumMod val="75000"/>
                    <a:lumOff val="25000"/>
                  </a:schemeClr>
                </a:solidFill>
                <a:latin typeface="Verdana" pitchFamily="34" charset="0"/>
                <a:ea typeface="Verdana" pitchFamily="34" charset="0"/>
                <a:cs typeface="Verdana" pitchFamily="34" charset="0"/>
              </a:rPr>
              <a:t>Nicole Hamilton</a:t>
            </a:r>
            <a:br>
              <a:rPr kumimoji="0" lang="en-US" sz="28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sz="20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sz="20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sz="2000"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sz="20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indent="-514350" algn="ctr">
              <a:spcBef>
                <a:spcPct val="20000"/>
              </a:spcBef>
              <a:defRPr/>
            </a:pPr>
            <a:endParaRPr lang="en-US" sz="3200" dirty="0">
              <a:solidFill>
                <a:schemeClr val="tx1">
                  <a:tint val="75000"/>
                </a:schemeClr>
              </a:solidFill>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5EFE9-BEAB-DBB4-0783-57CADFD233BD}"/>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BA40A070-3AE9-D1DF-57CB-413A6CE2A3F4}"/>
              </a:ext>
            </a:extLst>
          </p:cNvPr>
          <p:cNvSpPr>
            <a:spLocks noGrp="1"/>
          </p:cNvSpPr>
          <p:nvPr>
            <p:ph idx="1"/>
          </p:nvPr>
        </p:nvSpPr>
        <p:spPr/>
        <p:txBody>
          <a:bodyPr/>
          <a:lstStyle/>
          <a:p>
            <a:pPr marL="457200" indent="-457200">
              <a:buFont typeface="Arial" pitchFamily="34" charset="0"/>
              <a:buAutoNum type="arabicPeriod"/>
            </a:pPr>
            <a:r>
              <a:rPr lang="en-US" dirty="0"/>
              <a:t>details</a:t>
            </a:r>
          </a:p>
          <a:p>
            <a:pPr marL="457200" indent="-457200">
              <a:buFont typeface="Arial" pitchFamily="34" charset="0"/>
              <a:buAutoNum type="arabicPeriod"/>
            </a:pPr>
            <a:r>
              <a:rPr lang="en-US" dirty="0"/>
              <a:t>negotiations</a:t>
            </a:r>
          </a:p>
          <a:p>
            <a:pPr marL="457200" indent="-457200">
              <a:buFont typeface="Arial" pitchFamily="34" charset="0"/>
              <a:buAutoNum type="arabicPeriod"/>
            </a:pPr>
            <a:r>
              <a:rPr lang="en-US" dirty="0"/>
              <a:t>the Maine house</a:t>
            </a:r>
          </a:p>
          <a:p>
            <a:pPr marL="457200" indent="-457200">
              <a:buFont typeface="Arial" pitchFamily="34" charset="0"/>
              <a:buAutoNum type="arabicPeriod"/>
            </a:pPr>
            <a:r>
              <a:rPr lang="en-US" dirty="0"/>
              <a:t>Rose Bowl viewing party</a:t>
            </a:r>
          </a:p>
          <a:p>
            <a:pPr marL="457200" indent="-457200">
              <a:buFont typeface="Arial" pitchFamily="34" charset="0"/>
              <a:buAutoNum type="arabicPeriod"/>
            </a:pPr>
            <a:endParaRPr lang="en-US" dirty="0"/>
          </a:p>
        </p:txBody>
      </p:sp>
      <p:sp>
        <p:nvSpPr>
          <p:cNvPr id="4" name="Slide Number Placeholder 3">
            <a:extLst>
              <a:ext uri="{FF2B5EF4-FFF2-40B4-BE49-F238E27FC236}">
                <a16:creationId xmlns:a16="http://schemas.microsoft.com/office/drawing/2014/main" id="{FC0BE299-F718-17F8-FA7E-224DAF29D5C4}"/>
              </a:ext>
            </a:extLst>
          </p:cNvPr>
          <p:cNvSpPr>
            <a:spLocks noGrp="1"/>
          </p:cNvSpPr>
          <p:nvPr>
            <p:ph type="sldNum" sz="quarter" idx="12"/>
          </p:nvPr>
        </p:nvSpPr>
        <p:spPr/>
        <p:txBody>
          <a:bodyPr/>
          <a:lstStyle/>
          <a:p>
            <a:fld id="{F8D59B09-23C8-46BA-B508-CE17BADF421E}" type="slidenum">
              <a:rPr lang="en-US" smtClean="0"/>
              <a:pPr/>
              <a:t>2</a:t>
            </a:fld>
            <a:endParaRPr lang="en-US"/>
          </a:p>
        </p:txBody>
      </p:sp>
    </p:spTree>
    <p:extLst>
      <p:ext uri="{BB962C8B-B14F-4D97-AF65-F5344CB8AC3E}">
        <p14:creationId xmlns:p14="http://schemas.microsoft.com/office/powerpoint/2010/main" val="1881300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4722-7C50-12F1-4AB4-CB0E1A044D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AC7B5-A561-FDD3-047E-F2E9A813D0D5}"/>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22454654-97DA-43FB-F95C-BA3BD3912504}"/>
              </a:ext>
            </a:extLst>
          </p:cNvPr>
          <p:cNvSpPr>
            <a:spLocks noGrp="1"/>
          </p:cNvSpPr>
          <p:nvPr>
            <p:ph idx="1"/>
          </p:nvPr>
        </p:nvSpPr>
        <p:spPr/>
        <p:txBody>
          <a:bodyPr/>
          <a:lstStyle/>
          <a:p>
            <a:pPr marL="457200" indent="-457200">
              <a:buFont typeface="Arial" pitchFamily="34" charset="0"/>
              <a:buAutoNum type="arabicPeriod"/>
            </a:pPr>
            <a:r>
              <a:rPr lang="en-US" dirty="0">
                <a:solidFill>
                  <a:srgbClr val="C00000"/>
                </a:solidFill>
              </a:rPr>
              <a:t>details</a:t>
            </a:r>
          </a:p>
          <a:p>
            <a:pPr marL="457200" indent="-457200">
              <a:buFont typeface="Arial" pitchFamily="34" charset="0"/>
              <a:buAutoNum type="arabicPeriod"/>
            </a:pPr>
            <a:r>
              <a:rPr lang="en-US" dirty="0"/>
              <a:t>negotiations</a:t>
            </a:r>
          </a:p>
          <a:p>
            <a:pPr marL="457200" indent="-457200">
              <a:buFont typeface="Arial" pitchFamily="34" charset="0"/>
              <a:buAutoNum type="arabicPeriod"/>
            </a:pPr>
            <a:r>
              <a:rPr lang="en-US" dirty="0"/>
              <a:t>the Maine house</a:t>
            </a:r>
          </a:p>
          <a:p>
            <a:pPr marL="457200" indent="-457200">
              <a:buFont typeface="Arial" pitchFamily="34" charset="0"/>
              <a:buAutoNum type="arabicPeriod"/>
            </a:pPr>
            <a:r>
              <a:rPr lang="en-US" dirty="0"/>
              <a:t>Rose Bowl viewing party</a:t>
            </a:r>
          </a:p>
          <a:p>
            <a:pPr marL="457200" indent="-457200">
              <a:buFont typeface="Arial" pitchFamily="34" charset="0"/>
              <a:buAutoNum type="arabicPeriod"/>
            </a:pPr>
            <a:endParaRPr lang="en-US" dirty="0"/>
          </a:p>
        </p:txBody>
      </p:sp>
      <p:sp>
        <p:nvSpPr>
          <p:cNvPr id="4" name="Slide Number Placeholder 3">
            <a:extLst>
              <a:ext uri="{FF2B5EF4-FFF2-40B4-BE49-F238E27FC236}">
                <a16:creationId xmlns:a16="http://schemas.microsoft.com/office/drawing/2014/main" id="{6CD9FF4B-8CE7-A0A4-C04D-84BC0A733206}"/>
              </a:ext>
            </a:extLst>
          </p:cNvPr>
          <p:cNvSpPr>
            <a:spLocks noGrp="1"/>
          </p:cNvSpPr>
          <p:nvPr>
            <p:ph type="sldNum" sz="quarter" idx="12"/>
          </p:nvPr>
        </p:nvSpPr>
        <p:spPr/>
        <p:txBody>
          <a:bodyPr/>
          <a:lstStyle/>
          <a:p>
            <a:fld id="{F8D59B09-23C8-46BA-B508-CE17BADF421E}" type="slidenum">
              <a:rPr lang="en-US" smtClean="0"/>
              <a:pPr/>
              <a:t>3</a:t>
            </a:fld>
            <a:endParaRPr lang="en-US"/>
          </a:p>
        </p:txBody>
      </p:sp>
    </p:spTree>
    <p:extLst>
      <p:ext uri="{BB962C8B-B14F-4D97-AF65-F5344CB8AC3E}">
        <p14:creationId xmlns:p14="http://schemas.microsoft.com/office/powerpoint/2010/main" val="571516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A450E-091F-51B4-4E57-7F72758D7B29}"/>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2D86D23-94C9-EECB-BBFA-603346FCD99D}"/>
              </a:ext>
            </a:extLst>
          </p:cNvPr>
          <p:cNvSpPr>
            <a:spLocks noGrp="1"/>
          </p:cNvSpPr>
          <p:nvPr>
            <p:ph idx="1"/>
          </p:nvPr>
        </p:nvSpPr>
        <p:spPr/>
        <p:txBody>
          <a:bodyPr>
            <a:normAutofit/>
          </a:bodyPr>
          <a:lstStyle/>
          <a:p>
            <a:pPr marL="514350" indent="-514350">
              <a:buFont typeface="+mj-lt"/>
              <a:buAutoNum type="arabicPeriod"/>
            </a:pPr>
            <a:r>
              <a:rPr lang="en-US" dirty="0"/>
              <a:t>Please read my ranking paper.</a:t>
            </a:r>
          </a:p>
          <a:p>
            <a:pPr marL="514350" indent="-514350">
              <a:buFont typeface="+mj-lt"/>
              <a:buAutoNum type="arabicPeriod"/>
            </a:pPr>
            <a:r>
              <a:rPr lang="en-US" dirty="0"/>
              <a:t>The best heuristics are the ones that can cherry pick the really good matches out of the sea of trash.</a:t>
            </a:r>
          </a:p>
          <a:p>
            <a:pPr marL="514350" indent="-514350">
              <a:buFont typeface="+mj-lt"/>
              <a:buAutoNum type="arabicPeriod"/>
            </a:pPr>
            <a:r>
              <a:rPr lang="en-US" dirty="0"/>
              <a:t>Lab on getting starting on GCP will be this Friday.  You’ll go from logging in the first time to building and running your </a:t>
            </a:r>
            <a:r>
              <a:rPr lang="en-US" dirty="0" err="1"/>
              <a:t>LinuxGetSsl</a:t>
            </a:r>
            <a:r>
              <a:rPr lang="en-US" dirty="0"/>
              <a:t> utility.</a:t>
            </a:r>
          </a:p>
          <a:p>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8B4BEDD8-B96C-C09D-C1EB-CF759D7E2BDF}"/>
              </a:ext>
            </a:extLst>
          </p:cNvPr>
          <p:cNvSpPr>
            <a:spLocks noGrp="1"/>
          </p:cNvSpPr>
          <p:nvPr>
            <p:ph type="sldNum" sz="quarter" idx="12"/>
          </p:nvPr>
        </p:nvSpPr>
        <p:spPr/>
        <p:txBody>
          <a:bodyPr/>
          <a:lstStyle/>
          <a:p>
            <a:fld id="{F8D59B09-23C8-46BA-B508-CE17BADF421E}" type="slidenum">
              <a:rPr lang="en-US" smtClean="0"/>
              <a:pPr/>
              <a:t>4</a:t>
            </a:fld>
            <a:endParaRPr lang="en-US"/>
          </a:p>
        </p:txBody>
      </p:sp>
    </p:spTree>
    <p:extLst>
      <p:ext uri="{BB962C8B-B14F-4D97-AF65-F5344CB8AC3E}">
        <p14:creationId xmlns:p14="http://schemas.microsoft.com/office/powerpoint/2010/main" val="415415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24A8-5BFE-4906-D6A5-72AB0CDE6F32}"/>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1DF3ABDC-DCFD-2095-0958-94F998FAD8A5}"/>
              </a:ext>
            </a:extLst>
          </p:cNvPr>
          <p:cNvSpPr>
            <a:spLocks noGrp="1"/>
          </p:cNvSpPr>
          <p:nvPr>
            <p:ph idx="1"/>
          </p:nvPr>
        </p:nvSpPr>
        <p:spPr/>
        <p:txBody>
          <a:bodyPr/>
          <a:lstStyle/>
          <a:p>
            <a:pPr marL="457200" indent="-457200">
              <a:buAutoNum type="arabicPeriod"/>
            </a:pPr>
            <a:r>
              <a:rPr lang="en-US" dirty="0"/>
              <a:t>I will be working on publishing guidance on presentations, final reports, final exam, and team meetings this week.</a:t>
            </a:r>
          </a:p>
          <a:p>
            <a:pPr marL="457200" indent="-457200">
              <a:buAutoNum type="arabicPeriod"/>
            </a:pPr>
            <a:r>
              <a:rPr lang="en-US" dirty="0"/>
              <a:t>Today will be negotiations, next will be organizational behavior, followed by time value of money.</a:t>
            </a:r>
          </a:p>
          <a:p>
            <a:pPr marL="457200" indent="-457200">
              <a:buAutoNum type="arabicPeriod"/>
            </a:pPr>
            <a:r>
              <a:rPr lang="en-US" dirty="0"/>
              <a:t>For time value of money, you’ll need to download a free HP-12 calculator emulator.</a:t>
            </a:r>
          </a:p>
        </p:txBody>
      </p:sp>
      <p:sp>
        <p:nvSpPr>
          <p:cNvPr id="4" name="Slide Number Placeholder 3">
            <a:extLst>
              <a:ext uri="{FF2B5EF4-FFF2-40B4-BE49-F238E27FC236}">
                <a16:creationId xmlns:a16="http://schemas.microsoft.com/office/drawing/2014/main" id="{29111046-6B85-EA82-7A35-FEE75580DF09}"/>
              </a:ext>
            </a:extLst>
          </p:cNvPr>
          <p:cNvSpPr>
            <a:spLocks noGrp="1"/>
          </p:cNvSpPr>
          <p:nvPr>
            <p:ph type="sldNum" sz="quarter" idx="12"/>
          </p:nvPr>
        </p:nvSpPr>
        <p:spPr/>
        <p:txBody>
          <a:bodyPr/>
          <a:lstStyle/>
          <a:p>
            <a:fld id="{F8D59B09-23C8-46BA-B508-CE17BADF421E}" type="slidenum">
              <a:rPr lang="en-US" smtClean="0"/>
              <a:pPr/>
              <a:t>5</a:t>
            </a:fld>
            <a:endParaRPr lang="en-US"/>
          </a:p>
        </p:txBody>
      </p:sp>
    </p:spTree>
    <p:extLst>
      <p:ext uri="{BB962C8B-B14F-4D97-AF65-F5344CB8AC3E}">
        <p14:creationId xmlns:p14="http://schemas.microsoft.com/office/powerpoint/2010/main" val="2137401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ABE9D-B7C5-83C6-CA45-B8F54C549A14}"/>
              </a:ext>
            </a:extLst>
          </p:cNvPr>
          <p:cNvSpPr>
            <a:spLocks noGrp="1"/>
          </p:cNvSpPr>
          <p:nvPr>
            <p:ph type="title"/>
          </p:nvPr>
        </p:nvSpPr>
        <p:spPr/>
        <p:txBody>
          <a:bodyPr>
            <a:normAutofit/>
          </a:bodyPr>
          <a:lstStyle/>
          <a:p>
            <a:r>
              <a:rPr lang="en-US" sz="2800" dirty="0"/>
              <a:t>you’ll need an HP-12 emulator</a:t>
            </a:r>
          </a:p>
        </p:txBody>
      </p:sp>
      <p:sp>
        <p:nvSpPr>
          <p:cNvPr id="3" name="Content Placeholder 2">
            <a:extLst>
              <a:ext uri="{FF2B5EF4-FFF2-40B4-BE49-F238E27FC236}">
                <a16:creationId xmlns:a16="http://schemas.microsoft.com/office/drawing/2014/main" id="{C70CC2B3-E42F-0E33-3A26-A59A8ABF8A98}"/>
              </a:ext>
            </a:extLst>
          </p:cNvPr>
          <p:cNvSpPr>
            <a:spLocks noGrp="1"/>
          </p:cNvSpPr>
          <p:nvPr>
            <p:ph idx="1"/>
          </p:nvPr>
        </p:nvSpPr>
        <p:spPr>
          <a:xfrm>
            <a:off x="457200" y="3909037"/>
            <a:ext cx="3657211" cy="902230"/>
          </a:xfrm>
        </p:spPr>
        <p:txBody>
          <a:bodyPr>
            <a:normAutofit fontScale="62500" lnSpcReduction="20000"/>
          </a:bodyPr>
          <a:lstStyle/>
          <a:p>
            <a:r>
              <a:rPr lang="en-US" dirty="0"/>
              <a:t>Fortunately, HP released a free one. </a:t>
            </a:r>
            <a:r>
              <a:rPr lang="en-US" dirty="0">
                <a:hlinkClick r:id="rId2"/>
              </a:rPr>
              <a:t>https://www.educalc.net/page/2338917/</a:t>
            </a:r>
            <a:endParaRPr lang="en-US" dirty="0"/>
          </a:p>
          <a:p>
            <a:br>
              <a:rPr lang="en-US" dirty="0"/>
            </a:br>
            <a:endParaRPr lang="en-US" dirty="0"/>
          </a:p>
        </p:txBody>
      </p:sp>
      <p:sp>
        <p:nvSpPr>
          <p:cNvPr id="4" name="Slide Number Placeholder 3">
            <a:extLst>
              <a:ext uri="{FF2B5EF4-FFF2-40B4-BE49-F238E27FC236}">
                <a16:creationId xmlns:a16="http://schemas.microsoft.com/office/drawing/2014/main" id="{DD373D13-0441-42B4-23A6-E8503C074894}"/>
              </a:ext>
            </a:extLst>
          </p:cNvPr>
          <p:cNvSpPr>
            <a:spLocks noGrp="1"/>
          </p:cNvSpPr>
          <p:nvPr>
            <p:ph type="sldNum" sz="quarter" idx="12"/>
          </p:nvPr>
        </p:nvSpPr>
        <p:spPr/>
        <p:txBody>
          <a:bodyPr/>
          <a:lstStyle/>
          <a:p>
            <a:fld id="{F8D59B09-23C8-46BA-B508-CE17BADF421E}" type="slidenum">
              <a:rPr lang="en-US" smtClean="0"/>
              <a:pPr/>
              <a:t>6</a:t>
            </a:fld>
            <a:endParaRPr lang="en-US" dirty="0"/>
          </a:p>
        </p:txBody>
      </p:sp>
      <p:pic>
        <p:nvPicPr>
          <p:cNvPr id="5" name="Picture 2" descr="C:\Users\Nicole\UW\css371\Spring2015\Images\HP-12c.png">
            <a:extLst>
              <a:ext uri="{FF2B5EF4-FFF2-40B4-BE49-F238E27FC236}">
                <a16:creationId xmlns:a16="http://schemas.microsoft.com/office/drawing/2014/main" id="{EDD25CF6-A99F-ABAF-E554-10EA2B5C9497}"/>
              </a:ext>
            </a:extLst>
          </p:cNvPr>
          <p:cNvPicPr>
            <a:picLocks noChangeAspect="1" noChangeArrowheads="1"/>
          </p:cNvPicPr>
          <p:nvPr/>
        </p:nvPicPr>
        <p:blipFill>
          <a:blip r:embed="rId3" cstate="print"/>
          <a:srcRect/>
          <a:stretch>
            <a:fillRect/>
          </a:stretch>
        </p:blipFill>
        <p:spPr bwMode="auto">
          <a:xfrm>
            <a:off x="457200" y="1339114"/>
            <a:ext cx="3657211" cy="2311397"/>
          </a:xfrm>
          <a:prstGeom prst="rect">
            <a:avLst/>
          </a:prstGeom>
          <a:noFill/>
        </p:spPr>
      </p:pic>
      <p:pic>
        <p:nvPicPr>
          <p:cNvPr id="7" name="Picture 6">
            <a:extLst>
              <a:ext uri="{FF2B5EF4-FFF2-40B4-BE49-F238E27FC236}">
                <a16:creationId xmlns:a16="http://schemas.microsoft.com/office/drawing/2014/main" id="{FA6DBCB3-539B-AEF8-83BE-CD2C2D0CB327}"/>
              </a:ext>
            </a:extLst>
          </p:cNvPr>
          <p:cNvPicPr>
            <a:picLocks noChangeAspect="1"/>
          </p:cNvPicPr>
          <p:nvPr/>
        </p:nvPicPr>
        <p:blipFill>
          <a:blip r:embed="rId4"/>
          <a:stretch>
            <a:fillRect/>
          </a:stretch>
        </p:blipFill>
        <p:spPr>
          <a:xfrm>
            <a:off x="4292865" y="1339114"/>
            <a:ext cx="4393935" cy="3728484"/>
          </a:xfrm>
          <a:prstGeom prst="rect">
            <a:avLst/>
          </a:prstGeom>
        </p:spPr>
      </p:pic>
    </p:spTree>
    <p:extLst>
      <p:ext uri="{BB962C8B-B14F-4D97-AF65-F5344CB8AC3E}">
        <p14:creationId xmlns:p14="http://schemas.microsoft.com/office/powerpoint/2010/main" val="410568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7AB102-2E54-8F7D-3772-C24AEB09DEC2}"/>
              </a:ext>
            </a:extLst>
          </p:cNvPr>
          <p:cNvSpPr>
            <a:spLocks noGrp="1"/>
          </p:cNvSpPr>
          <p:nvPr>
            <p:ph type="sldNum" sz="quarter" idx="12"/>
          </p:nvPr>
        </p:nvSpPr>
        <p:spPr/>
        <p:txBody>
          <a:bodyPr/>
          <a:lstStyle/>
          <a:p>
            <a:fld id="{F8D59B09-23C8-46BA-B508-CE17BADF421E}" type="slidenum">
              <a:rPr lang="en-US" smtClean="0"/>
              <a:pPr/>
              <a:t>7</a:t>
            </a:fld>
            <a:endParaRPr lang="en-US"/>
          </a:p>
        </p:txBody>
      </p:sp>
      <p:pic>
        <p:nvPicPr>
          <p:cNvPr id="4" name="Picture 3">
            <a:extLst>
              <a:ext uri="{FF2B5EF4-FFF2-40B4-BE49-F238E27FC236}">
                <a16:creationId xmlns:a16="http://schemas.microsoft.com/office/drawing/2014/main" id="{12E9C331-45DC-226E-F09B-85380E0171BB}"/>
              </a:ext>
            </a:extLst>
          </p:cNvPr>
          <p:cNvPicPr>
            <a:picLocks noChangeAspect="1"/>
          </p:cNvPicPr>
          <p:nvPr/>
        </p:nvPicPr>
        <p:blipFill>
          <a:blip r:embed="rId2"/>
          <a:stretch>
            <a:fillRect/>
          </a:stretch>
        </p:blipFill>
        <p:spPr>
          <a:xfrm>
            <a:off x="666307" y="960008"/>
            <a:ext cx="7818474" cy="4937984"/>
          </a:xfrm>
          <a:prstGeom prst="rect">
            <a:avLst/>
          </a:prstGeom>
        </p:spPr>
      </p:pic>
      <p:sp>
        <p:nvSpPr>
          <p:cNvPr id="5" name="TextBox 4">
            <a:extLst>
              <a:ext uri="{FF2B5EF4-FFF2-40B4-BE49-F238E27FC236}">
                <a16:creationId xmlns:a16="http://schemas.microsoft.com/office/drawing/2014/main" id="{AEDBD361-ABF0-8A00-30A5-7F14F54C15B4}"/>
              </a:ext>
            </a:extLst>
          </p:cNvPr>
          <p:cNvSpPr txBox="1"/>
          <p:nvPr/>
        </p:nvSpPr>
        <p:spPr>
          <a:xfrm>
            <a:off x="666307" y="496186"/>
            <a:ext cx="7811386" cy="369332"/>
          </a:xfrm>
          <a:prstGeom prst="rect">
            <a:avLst/>
          </a:prstGeom>
          <a:noFill/>
        </p:spPr>
        <p:txBody>
          <a:bodyPr wrap="square" rtlCol="0">
            <a:spAutoFit/>
          </a:bodyPr>
          <a:lstStyle/>
          <a:p>
            <a:r>
              <a:rPr lang="en-US" dirty="0"/>
              <a:t>Good news on tee shirts.  We should have them by Friday!</a:t>
            </a:r>
          </a:p>
        </p:txBody>
      </p:sp>
    </p:spTree>
    <p:extLst>
      <p:ext uri="{BB962C8B-B14F-4D97-AF65-F5344CB8AC3E}">
        <p14:creationId xmlns:p14="http://schemas.microsoft.com/office/powerpoint/2010/main" val="113275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E3D930-4F01-0627-1289-3EEA2ECEDD55}"/>
              </a:ext>
            </a:extLst>
          </p:cNvPr>
          <p:cNvSpPr>
            <a:spLocks noGrp="1"/>
          </p:cNvSpPr>
          <p:nvPr>
            <p:ph type="sldNum" sz="quarter" idx="12"/>
          </p:nvPr>
        </p:nvSpPr>
        <p:spPr/>
        <p:txBody>
          <a:bodyPr/>
          <a:lstStyle/>
          <a:p>
            <a:fld id="{F8D59B09-23C8-46BA-B508-CE17BADF421E}" type="slidenum">
              <a:rPr lang="en-US" smtClean="0"/>
              <a:pPr/>
              <a:t>8</a:t>
            </a:fld>
            <a:endParaRPr lang="en-US"/>
          </a:p>
        </p:txBody>
      </p:sp>
      <p:graphicFrame>
        <p:nvGraphicFramePr>
          <p:cNvPr id="5" name="Table 4">
            <a:extLst>
              <a:ext uri="{FF2B5EF4-FFF2-40B4-BE49-F238E27FC236}">
                <a16:creationId xmlns:a16="http://schemas.microsoft.com/office/drawing/2014/main" id="{4620B67B-C3D1-25C0-675B-D1A52BA77E58}"/>
              </a:ext>
            </a:extLst>
          </p:cNvPr>
          <p:cNvGraphicFramePr>
            <a:graphicFrameLocks noGrp="1"/>
          </p:cNvGraphicFramePr>
          <p:nvPr>
            <p:extLst>
              <p:ext uri="{D42A27DB-BD31-4B8C-83A1-F6EECF244321}">
                <p14:modId xmlns:p14="http://schemas.microsoft.com/office/powerpoint/2010/main" val="1959620354"/>
              </p:ext>
            </p:extLst>
          </p:nvPr>
        </p:nvGraphicFramePr>
        <p:xfrm>
          <a:off x="1928480" y="1351012"/>
          <a:ext cx="5174071" cy="5005340"/>
        </p:xfrm>
        <a:graphic>
          <a:graphicData uri="http://schemas.openxmlformats.org/drawingml/2006/table">
            <a:tbl>
              <a:tblPr/>
              <a:tblGrid>
                <a:gridCol w="1465059">
                  <a:extLst>
                    <a:ext uri="{9D8B030D-6E8A-4147-A177-3AD203B41FA5}">
                      <a16:colId xmlns:a16="http://schemas.microsoft.com/office/drawing/2014/main" val="3660137058"/>
                    </a:ext>
                  </a:extLst>
                </a:gridCol>
                <a:gridCol w="927253">
                  <a:extLst>
                    <a:ext uri="{9D8B030D-6E8A-4147-A177-3AD203B41FA5}">
                      <a16:colId xmlns:a16="http://schemas.microsoft.com/office/drawing/2014/main" val="55231407"/>
                    </a:ext>
                  </a:extLst>
                </a:gridCol>
                <a:gridCol w="927253">
                  <a:extLst>
                    <a:ext uri="{9D8B030D-6E8A-4147-A177-3AD203B41FA5}">
                      <a16:colId xmlns:a16="http://schemas.microsoft.com/office/drawing/2014/main" val="1629406846"/>
                    </a:ext>
                  </a:extLst>
                </a:gridCol>
                <a:gridCol w="927253">
                  <a:extLst>
                    <a:ext uri="{9D8B030D-6E8A-4147-A177-3AD203B41FA5}">
                      <a16:colId xmlns:a16="http://schemas.microsoft.com/office/drawing/2014/main" val="3667281163"/>
                    </a:ext>
                  </a:extLst>
                </a:gridCol>
                <a:gridCol w="927253">
                  <a:extLst>
                    <a:ext uri="{9D8B030D-6E8A-4147-A177-3AD203B41FA5}">
                      <a16:colId xmlns:a16="http://schemas.microsoft.com/office/drawing/2014/main" val="2508836456"/>
                    </a:ext>
                  </a:extLst>
                </a:gridCol>
              </a:tblGrid>
              <a:tr h="191135">
                <a:tc>
                  <a:txBody>
                    <a:bodyPr/>
                    <a:lstStyle/>
                    <a:p>
                      <a:pPr algn="l" fontAlgn="b">
                        <a:buNone/>
                      </a:pPr>
                      <a:endParaRPr lang="en-US" sz="1400" b="1"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r" fontAlgn="b">
                        <a:buNone/>
                      </a:pPr>
                      <a:r>
                        <a:rPr lang="en-US" sz="1400" b="1" i="0" u="none" strike="noStrike">
                          <a:solidFill>
                            <a:srgbClr val="000000"/>
                          </a:solidFill>
                          <a:effectLst/>
                          <a:latin typeface="+mn-lt"/>
                        </a:rPr>
                        <a:t>Round 1</a:t>
                      </a:r>
                    </a:p>
                  </a:txBody>
                  <a:tcPr marL="7951" marR="7951" marT="7951" marB="0" anchor="b">
                    <a:lnL>
                      <a:noFill/>
                    </a:lnL>
                    <a:lnR>
                      <a:noFill/>
                    </a:lnR>
                    <a:lnT>
                      <a:noFill/>
                    </a:lnT>
                    <a:lnB>
                      <a:noFill/>
                    </a:lnB>
                    <a:noFill/>
                  </a:tcPr>
                </a:tc>
                <a:tc>
                  <a:txBody>
                    <a:bodyPr/>
                    <a:lstStyle/>
                    <a:p>
                      <a:pPr algn="r" fontAlgn="b">
                        <a:buNone/>
                      </a:pPr>
                      <a:r>
                        <a:rPr lang="en-US" sz="1400" b="1" i="0" u="none" strike="noStrike">
                          <a:solidFill>
                            <a:srgbClr val="000000"/>
                          </a:solidFill>
                          <a:effectLst/>
                          <a:latin typeface="+mn-lt"/>
                        </a:rPr>
                        <a:t>Round 2</a:t>
                      </a:r>
                    </a:p>
                  </a:txBody>
                  <a:tcPr marL="7951" marR="7951" marT="7951" marB="0" anchor="b">
                    <a:lnL>
                      <a:noFill/>
                    </a:lnL>
                    <a:lnR>
                      <a:noFill/>
                    </a:lnR>
                    <a:lnT>
                      <a:noFill/>
                    </a:lnT>
                    <a:lnB>
                      <a:noFill/>
                    </a:lnB>
                    <a:noFill/>
                  </a:tcPr>
                </a:tc>
                <a:tc>
                  <a:txBody>
                    <a:bodyPr/>
                    <a:lstStyle/>
                    <a:p>
                      <a:pPr algn="r" fontAlgn="b">
                        <a:buNone/>
                      </a:pPr>
                      <a:r>
                        <a:rPr lang="en-US" sz="1400" b="1" i="0" u="none" strike="noStrike">
                          <a:solidFill>
                            <a:srgbClr val="000000"/>
                          </a:solidFill>
                          <a:effectLst/>
                          <a:latin typeface="+mn-lt"/>
                        </a:rPr>
                        <a:t>Round 3</a:t>
                      </a:r>
                    </a:p>
                  </a:txBody>
                  <a:tcPr marL="7951" marR="7951" marT="7951" marB="0" anchor="b">
                    <a:lnL>
                      <a:noFill/>
                    </a:lnL>
                    <a:lnR>
                      <a:noFill/>
                    </a:lnR>
                    <a:lnT>
                      <a:noFill/>
                    </a:lnT>
                    <a:lnB>
                      <a:noFill/>
                    </a:lnB>
                    <a:noFill/>
                  </a:tcPr>
                </a:tc>
                <a:tc>
                  <a:txBody>
                    <a:bodyPr/>
                    <a:lstStyle/>
                    <a:p>
                      <a:pPr algn="r" fontAlgn="b">
                        <a:buNone/>
                      </a:pPr>
                      <a:r>
                        <a:rPr lang="en-US" sz="1400" b="1" i="0" u="none" strike="noStrike">
                          <a:solidFill>
                            <a:srgbClr val="000000"/>
                          </a:solidFill>
                          <a:effectLst/>
                          <a:latin typeface="+mn-lt"/>
                        </a:rPr>
                        <a:t>Round 4</a:t>
                      </a:r>
                    </a:p>
                  </a:txBody>
                  <a:tcPr marL="7951" marR="7951" marT="7951" marB="0" anchor="b">
                    <a:lnL>
                      <a:noFill/>
                    </a:lnL>
                    <a:lnR>
                      <a:noFill/>
                    </a:lnR>
                    <a:lnT>
                      <a:noFill/>
                    </a:lnT>
                    <a:lnB>
                      <a:noFill/>
                    </a:lnB>
                    <a:noFill/>
                  </a:tcPr>
                </a:tc>
                <a:extLst>
                  <a:ext uri="{0D108BD9-81ED-4DB2-BD59-A6C34878D82A}">
                    <a16:rowId xmlns:a16="http://schemas.microsoft.com/office/drawing/2014/main" val="2749881358"/>
                  </a:ext>
                </a:extLst>
              </a:tr>
              <a:tr h="198755">
                <a:tc>
                  <a:txBody>
                    <a:bodyPr/>
                    <a:lstStyle/>
                    <a:p>
                      <a:pPr algn="l" fontAlgn="ctr">
                        <a:buNone/>
                      </a:pPr>
                      <a:r>
                        <a:rPr lang="en-US" sz="1600" b="0" i="0" u="none" strike="noStrike">
                          <a:solidFill>
                            <a:srgbClr val="000000"/>
                          </a:solidFill>
                          <a:effectLst/>
                          <a:latin typeface="+mn-lt"/>
                        </a:rPr>
                        <a:t>Octavious</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8</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8</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8</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10</a:t>
                      </a:r>
                    </a:p>
                  </a:txBody>
                  <a:tcPr marL="7951" marR="7951" marT="7951" marB="0" anchor="b">
                    <a:lnL>
                      <a:noFill/>
                    </a:lnL>
                    <a:lnR>
                      <a:noFill/>
                    </a:lnR>
                    <a:lnT>
                      <a:noFill/>
                    </a:lnT>
                    <a:lnB>
                      <a:noFill/>
                    </a:lnB>
                    <a:noFill/>
                  </a:tcPr>
                </a:tc>
                <a:extLst>
                  <a:ext uri="{0D108BD9-81ED-4DB2-BD59-A6C34878D82A}">
                    <a16:rowId xmlns:a16="http://schemas.microsoft.com/office/drawing/2014/main" val="2179559728"/>
                  </a:ext>
                </a:extLst>
              </a:tr>
              <a:tr h="198755">
                <a:tc>
                  <a:txBody>
                    <a:bodyPr/>
                    <a:lstStyle/>
                    <a:p>
                      <a:pPr algn="l" fontAlgn="ctr">
                        <a:buNone/>
                      </a:pPr>
                      <a:r>
                        <a:rPr lang="en-US" sz="1600" b="0" i="0" u="none" strike="noStrike">
                          <a:solidFill>
                            <a:srgbClr val="000000"/>
                          </a:solidFill>
                          <a:effectLst/>
                          <a:latin typeface="+mn-lt"/>
                        </a:rPr>
                        <a:t>Octothorpe</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8</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5</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5</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7</a:t>
                      </a:r>
                    </a:p>
                  </a:txBody>
                  <a:tcPr marL="7951" marR="7951" marT="7951" marB="0" anchor="b">
                    <a:lnL>
                      <a:noFill/>
                    </a:lnL>
                    <a:lnR>
                      <a:noFill/>
                    </a:lnR>
                    <a:lnT>
                      <a:noFill/>
                    </a:lnT>
                    <a:lnB>
                      <a:noFill/>
                    </a:lnB>
                    <a:noFill/>
                  </a:tcPr>
                </a:tc>
                <a:extLst>
                  <a:ext uri="{0D108BD9-81ED-4DB2-BD59-A6C34878D82A}">
                    <a16:rowId xmlns:a16="http://schemas.microsoft.com/office/drawing/2014/main" val="3579691759"/>
                  </a:ext>
                </a:extLst>
              </a:tr>
              <a:tr h="198755">
                <a:tc>
                  <a:txBody>
                    <a:bodyPr/>
                    <a:lstStyle/>
                    <a:p>
                      <a:pPr algn="l" fontAlgn="ctr">
                        <a:buNone/>
                      </a:pPr>
                      <a:r>
                        <a:rPr lang="en-US" sz="1600" b="0" i="0" u="none" strike="noStrike">
                          <a:solidFill>
                            <a:srgbClr val="000000"/>
                          </a:solidFill>
                          <a:effectLst/>
                          <a:latin typeface="+mn-lt"/>
                        </a:rPr>
                        <a:t>Rahul</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8</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extLst>
                  <a:ext uri="{0D108BD9-81ED-4DB2-BD59-A6C34878D82A}">
                    <a16:rowId xmlns:a16="http://schemas.microsoft.com/office/drawing/2014/main" val="3643798952"/>
                  </a:ext>
                </a:extLst>
              </a:tr>
              <a:tr h="198755">
                <a:tc>
                  <a:txBody>
                    <a:bodyPr/>
                    <a:lstStyle/>
                    <a:p>
                      <a:pPr algn="l" fontAlgn="ctr">
                        <a:buNone/>
                      </a:pPr>
                      <a:r>
                        <a:rPr lang="en-US" sz="1600" b="0" i="0" u="none" strike="noStrike">
                          <a:solidFill>
                            <a:srgbClr val="000000"/>
                          </a:solidFill>
                          <a:effectLst/>
                          <a:latin typeface="+mn-lt"/>
                        </a:rPr>
                        <a:t>tf/idf</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extLst>
                  <a:ext uri="{0D108BD9-81ED-4DB2-BD59-A6C34878D82A}">
                    <a16:rowId xmlns:a16="http://schemas.microsoft.com/office/drawing/2014/main" val="3106851623"/>
                  </a:ext>
                </a:extLst>
              </a:tr>
              <a:tr h="198755">
                <a:tc>
                  <a:txBody>
                    <a:bodyPr/>
                    <a:lstStyle/>
                    <a:p>
                      <a:pPr algn="l" fontAlgn="ctr">
                        <a:buNone/>
                      </a:pPr>
                      <a:r>
                        <a:rPr lang="en-US" sz="1600" b="0" i="0" u="none" strike="noStrike" dirty="0">
                          <a:solidFill>
                            <a:srgbClr val="000000"/>
                          </a:solidFill>
                          <a:effectLst/>
                          <a:latin typeface="+mn-lt"/>
                        </a:rPr>
                        <a:t>Zork</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dirty="0">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4</a:t>
                      </a:r>
                    </a:p>
                  </a:txBody>
                  <a:tcPr marL="7951" marR="7951" marT="7951" marB="0" anchor="b">
                    <a:lnL>
                      <a:noFill/>
                    </a:lnL>
                    <a:lnR>
                      <a:noFill/>
                    </a:lnR>
                    <a:lnT>
                      <a:noFill/>
                    </a:lnT>
                    <a:lnB>
                      <a:noFill/>
                    </a:lnB>
                    <a:noFill/>
                  </a:tcPr>
                </a:tc>
                <a:extLst>
                  <a:ext uri="{0D108BD9-81ED-4DB2-BD59-A6C34878D82A}">
                    <a16:rowId xmlns:a16="http://schemas.microsoft.com/office/drawing/2014/main" val="4135532853"/>
                  </a:ext>
                </a:extLst>
              </a:tr>
              <a:tr h="198755">
                <a:tc>
                  <a:txBody>
                    <a:bodyPr/>
                    <a:lstStyle/>
                    <a:p>
                      <a:pPr algn="l" fontAlgn="ctr">
                        <a:buNone/>
                      </a:pPr>
                      <a:r>
                        <a:rPr lang="en-US" sz="1600" b="0" i="0" u="none" strike="noStrike">
                          <a:solidFill>
                            <a:srgbClr val="000000"/>
                          </a:solidFill>
                          <a:effectLst/>
                          <a:latin typeface="+mn-lt"/>
                        </a:rPr>
                        <a:t>George</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2</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1601936475"/>
                  </a:ext>
                </a:extLst>
              </a:tr>
              <a:tr h="198755">
                <a:tc>
                  <a:txBody>
                    <a:bodyPr/>
                    <a:lstStyle/>
                    <a:p>
                      <a:pPr algn="l" fontAlgn="ctr">
                        <a:buNone/>
                      </a:pPr>
                      <a:r>
                        <a:rPr lang="en-US" sz="1600" b="0" i="0" u="none" strike="noStrike">
                          <a:solidFill>
                            <a:srgbClr val="000000"/>
                          </a:solidFill>
                          <a:effectLst/>
                          <a:latin typeface="+mn-lt"/>
                        </a:rPr>
                        <a:t>Hamilton</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dirty="0">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4</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4</a:t>
                      </a:r>
                    </a:p>
                  </a:txBody>
                  <a:tcPr marL="7951" marR="7951" marT="7951" marB="0" anchor="b">
                    <a:lnL>
                      <a:noFill/>
                    </a:lnL>
                    <a:lnR>
                      <a:noFill/>
                    </a:lnR>
                    <a:lnT>
                      <a:noFill/>
                    </a:lnT>
                    <a:lnB>
                      <a:noFill/>
                    </a:lnB>
                    <a:noFill/>
                  </a:tcPr>
                </a:tc>
                <a:extLst>
                  <a:ext uri="{0D108BD9-81ED-4DB2-BD59-A6C34878D82A}">
                    <a16:rowId xmlns:a16="http://schemas.microsoft.com/office/drawing/2014/main" val="2833821395"/>
                  </a:ext>
                </a:extLst>
              </a:tr>
              <a:tr h="198755">
                <a:tc>
                  <a:txBody>
                    <a:bodyPr/>
                    <a:lstStyle/>
                    <a:p>
                      <a:pPr algn="l" fontAlgn="ctr">
                        <a:buNone/>
                      </a:pPr>
                      <a:r>
                        <a:rPr lang="en-US" sz="1600" b="0" i="0" u="none" strike="noStrike">
                          <a:solidFill>
                            <a:srgbClr val="000000"/>
                          </a:solidFill>
                          <a:effectLst/>
                          <a:latin typeface="+mn-lt"/>
                        </a:rPr>
                        <a:t>Jeff</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dirty="0">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2</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3914484729"/>
                  </a:ext>
                </a:extLst>
              </a:tr>
              <a:tr h="198755">
                <a:tc>
                  <a:txBody>
                    <a:bodyPr/>
                    <a:lstStyle/>
                    <a:p>
                      <a:pPr algn="l" fontAlgn="ctr">
                        <a:buNone/>
                      </a:pPr>
                      <a:r>
                        <a:rPr lang="en-US" sz="1600" b="0" i="0" u="none" strike="noStrike">
                          <a:solidFill>
                            <a:srgbClr val="000000"/>
                          </a:solidFill>
                          <a:effectLst/>
                          <a:latin typeface="+mn-lt"/>
                        </a:rPr>
                        <a:t>Sami</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3</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4282734262"/>
                  </a:ext>
                </a:extLst>
              </a:tr>
              <a:tr h="198755">
                <a:tc>
                  <a:txBody>
                    <a:bodyPr/>
                    <a:lstStyle/>
                    <a:p>
                      <a:pPr algn="l" fontAlgn="ctr">
                        <a:buNone/>
                      </a:pPr>
                      <a:r>
                        <a:rPr lang="en-US" sz="1600" b="0" i="0" u="none" strike="noStrike" dirty="0" err="1">
                          <a:solidFill>
                            <a:srgbClr val="000000"/>
                          </a:solidFill>
                          <a:effectLst/>
                          <a:latin typeface="+mn-lt"/>
                        </a:rPr>
                        <a:t>Ultros</a:t>
                      </a:r>
                      <a:endParaRPr lang="en-US" sz="1600" b="0" i="0" u="none" strike="noStrike" dirty="0">
                        <a:solidFill>
                          <a:srgbClr val="000000"/>
                        </a:solidFill>
                        <a:effectLst/>
                        <a:latin typeface="+mn-lt"/>
                      </a:endParaRP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2</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2</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2012351284"/>
                  </a:ext>
                </a:extLst>
              </a:tr>
              <a:tr h="198755">
                <a:tc>
                  <a:txBody>
                    <a:bodyPr/>
                    <a:lstStyle/>
                    <a:p>
                      <a:pPr algn="l" fontAlgn="ctr">
                        <a:buNone/>
                      </a:pPr>
                      <a:r>
                        <a:rPr lang="en-US" sz="1600" b="0" i="0" u="none" strike="noStrike">
                          <a:solidFill>
                            <a:srgbClr val="000000"/>
                          </a:solidFill>
                          <a:effectLst/>
                          <a:latin typeface="+mn-lt"/>
                        </a:rPr>
                        <a:t>Jess</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1</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1</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2228346068"/>
                  </a:ext>
                </a:extLst>
              </a:tr>
              <a:tr h="198755">
                <a:tc>
                  <a:txBody>
                    <a:bodyPr/>
                    <a:lstStyle/>
                    <a:p>
                      <a:pPr algn="l" fontAlgn="ctr">
                        <a:buNone/>
                      </a:pPr>
                      <a:r>
                        <a:rPr lang="en-US" sz="1600" b="0" i="0" u="none" strike="noStrike">
                          <a:solidFill>
                            <a:srgbClr val="000000"/>
                          </a:solidFill>
                          <a:effectLst/>
                          <a:latin typeface="+mn-lt"/>
                        </a:rPr>
                        <a:t>Purple</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1</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1</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4067713490"/>
                  </a:ext>
                </a:extLst>
              </a:tr>
              <a:tr h="198755">
                <a:tc>
                  <a:txBody>
                    <a:bodyPr/>
                    <a:lstStyle/>
                    <a:p>
                      <a:pPr algn="l" fontAlgn="ctr">
                        <a:buNone/>
                      </a:pPr>
                      <a:r>
                        <a:rPr lang="en-US" sz="1600" b="0" i="0" u="none" strike="noStrike">
                          <a:solidFill>
                            <a:srgbClr val="000000"/>
                          </a:solidFill>
                          <a:effectLst/>
                          <a:latin typeface="+mn-lt"/>
                        </a:rPr>
                        <a:t>So Cute</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000000"/>
                          </a:solidFill>
                          <a:effectLst/>
                          <a:latin typeface="+mn-lt"/>
                        </a:rPr>
                        <a:t>1</a:t>
                      </a:r>
                    </a:p>
                  </a:txBody>
                  <a:tcPr marL="7951" marR="7951" marT="7951" marB="0" anchor="b">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1</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3865702252"/>
                  </a:ext>
                </a:extLst>
              </a:tr>
              <a:tr h="198755">
                <a:tc>
                  <a:txBody>
                    <a:bodyPr/>
                    <a:lstStyle/>
                    <a:p>
                      <a:pPr algn="l" fontAlgn="ctr">
                        <a:buNone/>
                      </a:pPr>
                      <a:r>
                        <a:rPr lang="en-US" sz="1600" b="0" i="0" u="none" strike="noStrike">
                          <a:solidFill>
                            <a:srgbClr val="000000"/>
                          </a:solidFill>
                          <a:effectLst/>
                          <a:latin typeface="+mn-lt"/>
                        </a:rPr>
                        <a:t>Carlos</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3623511968"/>
                  </a:ext>
                </a:extLst>
              </a:tr>
              <a:tr h="198755">
                <a:tc>
                  <a:txBody>
                    <a:bodyPr/>
                    <a:lstStyle/>
                    <a:p>
                      <a:pPr algn="l" fontAlgn="ctr">
                        <a:buNone/>
                      </a:pPr>
                      <a:r>
                        <a:rPr lang="en-US" sz="1600" b="0" i="0" u="none" strike="noStrike">
                          <a:solidFill>
                            <a:srgbClr val="000000"/>
                          </a:solidFill>
                          <a:effectLst/>
                          <a:latin typeface="+mn-lt"/>
                        </a:rPr>
                        <a:t>Gilbert</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236091160"/>
                  </a:ext>
                </a:extLst>
              </a:tr>
              <a:tr h="198755">
                <a:tc>
                  <a:txBody>
                    <a:bodyPr/>
                    <a:lstStyle/>
                    <a:p>
                      <a:pPr algn="l" fontAlgn="ctr">
                        <a:buNone/>
                      </a:pPr>
                      <a:r>
                        <a:rPr lang="en-US" sz="1600" b="0" i="0" u="none" strike="noStrike">
                          <a:solidFill>
                            <a:srgbClr val="000000"/>
                          </a:solidFill>
                          <a:effectLst/>
                          <a:latin typeface="+mn-lt"/>
                        </a:rPr>
                        <a:t>Nicky</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332504001"/>
                  </a:ext>
                </a:extLst>
              </a:tr>
              <a:tr h="198755">
                <a:tc>
                  <a:txBody>
                    <a:bodyPr/>
                    <a:lstStyle/>
                    <a:p>
                      <a:pPr algn="l" fontAlgn="ctr">
                        <a:buNone/>
                      </a:pPr>
                      <a:r>
                        <a:rPr lang="en-US" sz="1600" b="0" i="0" u="none" strike="noStrike">
                          <a:solidFill>
                            <a:srgbClr val="000000"/>
                          </a:solidFill>
                          <a:effectLst/>
                          <a:latin typeface="+mn-lt"/>
                        </a:rPr>
                        <a:t>Searchy</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2089234181"/>
                  </a:ext>
                </a:extLst>
              </a:tr>
              <a:tr h="198755">
                <a:tc>
                  <a:txBody>
                    <a:bodyPr/>
                    <a:lstStyle/>
                    <a:p>
                      <a:pPr algn="l" fontAlgn="ctr">
                        <a:buNone/>
                      </a:pPr>
                      <a:r>
                        <a:rPr lang="en-US" sz="1600" b="0" i="0" u="none" strike="noStrike">
                          <a:solidFill>
                            <a:srgbClr val="000000"/>
                          </a:solidFill>
                          <a:effectLst/>
                          <a:latin typeface="+mn-lt"/>
                        </a:rPr>
                        <a:t>Seashell</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1087294329"/>
                  </a:ext>
                </a:extLst>
              </a:tr>
              <a:tr h="198755">
                <a:tc>
                  <a:txBody>
                    <a:bodyPr/>
                    <a:lstStyle/>
                    <a:p>
                      <a:pPr algn="l" fontAlgn="ctr">
                        <a:buNone/>
                      </a:pPr>
                      <a:r>
                        <a:rPr lang="en-US" sz="1600" b="0" i="0" u="none" strike="noStrike">
                          <a:solidFill>
                            <a:srgbClr val="000000"/>
                          </a:solidFill>
                          <a:effectLst/>
                          <a:latin typeface="+mn-lt"/>
                        </a:rPr>
                        <a:t>Squishy</a:t>
                      </a:r>
                    </a:p>
                  </a:txBody>
                  <a:tcPr marL="95416" marR="7951" marT="7951" marB="0" anchor="ctr">
                    <a:lnL>
                      <a:noFill/>
                    </a:lnL>
                    <a:lnR>
                      <a:noFill/>
                    </a:lnR>
                    <a:lnT>
                      <a:noFill/>
                    </a:lnT>
                    <a:lnB>
                      <a:noFill/>
                    </a:lnB>
                    <a:noFill/>
                  </a:tcPr>
                </a:tc>
                <a:tc>
                  <a:txBody>
                    <a:bodyPr/>
                    <a:lstStyle/>
                    <a:p>
                      <a:pPr algn="r" fontAlgn="b">
                        <a:buNone/>
                      </a:pPr>
                      <a:r>
                        <a:rPr lang="en-US" sz="1400" b="0" i="0" u="none" strike="noStrike">
                          <a:solidFill>
                            <a:srgbClr val="C00000"/>
                          </a:solidFill>
                          <a:effectLst/>
                          <a:latin typeface="+mn-lt"/>
                        </a:rPr>
                        <a:t>0</a:t>
                      </a: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a:solidFill>
                          <a:srgbClr val="000000"/>
                        </a:solidFill>
                        <a:effectLst/>
                        <a:latin typeface="+mn-lt"/>
                      </a:endParaRPr>
                    </a:p>
                  </a:txBody>
                  <a:tcPr marL="7951" marR="7951" marT="7951" marB="0" anchor="b">
                    <a:lnL>
                      <a:noFill/>
                    </a:lnL>
                    <a:lnR>
                      <a:noFill/>
                    </a:lnR>
                    <a:lnT>
                      <a:noFill/>
                    </a:lnT>
                    <a:lnB>
                      <a:noFill/>
                    </a:lnB>
                    <a:noFill/>
                  </a:tcPr>
                </a:tc>
                <a:tc>
                  <a:txBody>
                    <a:bodyPr/>
                    <a:lstStyle/>
                    <a:p>
                      <a:pPr algn="l" fontAlgn="b">
                        <a:buNone/>
                      </a:pPr>
                      <a:endParaRPr lang="en-US" sz="1400" b="0" i="0" u="none" strike="noStrike" dirty="0">
                        <a:solidFill>
                          <a:srgbClr val="000000"/>
                        </a:solidFill>
                        <a:effectLst/>
                        <a:latin typeface="+mn-lt"/>
                      </a:endParaRPr>
                    </a:p>
                  </a:txBody>
                  <a:tcPr marL="7951" marR="7951" marT="7951" marB="0" anchor="b">
                    <a:lnL>
                      <a:noFill/>
                    </a:lnL>
                    <a:lnR>
                      <a:noFill/>
                    </a:lnR>
                    <a:lnT>
                      <a:noFill/>
                    </a:lnT>
                    <a:lnB>
                      <a:noFill/>
                    </a:lnB>
                    <a:noFill/>
                  </a:tcPr>
                </a:tc>
                <a:extLst>
                  <a:ext uri="{0D108BD9-81ED-4DB2-BD59-A6C34878D82A}">
                    <a16:rowId xmlns:a16="http://schemas.microsoft.com/office/drawing/2014/main" val="422292944"/>
                  </a:ext>
                </a:extLst>
              </a:tr>
            </a:tbl>
          </a:graphicData>
        </a:graphic>
      </p:graphicFrame>
      <p:sp>
        <p:nvSpPr>
          <p:cNvPr id="6" name="TextBox 5">
            <a:extLst>
              <a:ext uri="{FF2B5EF4-FFF2-40B4-BE49-F238E27FC236}">
                <a16:creationId xmlns:a16="http://schemas.microsoft.com/office/drawing/2014/main" id="{2E144A79-7DD3-D065-6514-0E5A55CD6E81}"/>
              </a:ext>
            </a:extLst>
          </p:cNvPr>
          <p:cNvSpPr txBox="1"/>
          <p:nvPr/>
        </p:nvSpPr>
        <p:spPr>
          <a:xfrm>
            <a:off x="1928480" y="496186"/>
            <a:ext cx="5174071" cy="646331"/>
          </a:xfrm>
          <a:prstGeom prst="rect">
            <a:avLst/>
          </a:prstGeom>
          <a:noFill/>
        </p:spPr>
        <p:txBody>
          <a:bodyPr wrap="square" rtlCol="0">
            <a:spAutoFit/>
          </a:bodyPr>
          <a:lstStyle/>
          <a:p>
            <a:r>
              <a:rPr lang="en-US" dirty="0"/>
              <a:t>Our mascot is named Octavious.  It never got to 50% but we exhausted the votes.</a:t>
            </a:r>
          </a:p>
        </p:txBody>
      </p:sp>
    </p:spTree>
    <p:extLst>
      <p:ext uri="{BB962C8B-B14F-4D97-AF65-F5344CB8AC3E}">
        <p14:creationId xmlns:p14="http://schemas.microsoft.com/office/powerpoint/2010/main" val="3303471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E698-913F-E8C2-0D5A-3F6B602C43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B2BD6-BAA8-657E-2F17-1A19E25AFA4B}"/>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0E13AF84-14CD-FA6A-30B7-8156BFF7F262}"/>
              </a:ext>
            </a:extLst>
          </p:cNvPr>
          <p:cNvSpPr>
            <a:spLocks noGrp="1"/>
          </p:cNvSpPr>
          <p:nvPr>
            <p:ph idx="1"/>
          </p:nvPr>
        </p:nvSpPr>
        <p:spPr/>
        <p:txBody>
          <a:bodyPr/>
          <a:lstStyle/>
          <a:p>
            <a:pPr marL="457200" indent="-457200">
              <a:buFont typeface="Arial" pitchFamily="34" charset="0"/>
              <a:buAutoNum type="arabicPeriod"/>
            </a:pPr>
            <a:r>
              <a:rPr lang="en-US" dirty="0">
                <a:solidFill>
                  <a:schemeClr val="bg1">
                    <a:lumMod val="75000"/>
                  </a:schemeClr>
                </a:solidFill>
              </a:rPr>
              <a:t>details</a:t>
            </a:r>
          </a:p>
          <a:p>
            <a:pPr marL="457200" indent="-457200">
              <a:buFont typeface="Arial" pitchFamily="34" charset="0"/>
              <a:buAutoNum type="arabicPeriod"/>
            </a:pPr>
            <a:r>
              <a:rPr lang="en-US" dirty="0">
                <a:solidFill>
                  <a:srgbClr val="C00000"/>
                </a:solidFill>
              </a:rPr>
              <a:t>negotiations</a:t>
            </a:r>
          </a:p>
          <a:p>
            <a:pPr marL="457200" indent="-457200">
              <a:buFont typeface="Arial" pitchFamily="34" charset="0"/>
              <a:buAutoNum type="arabicPeriod"/>
            </a:pPr>
            <a:r>
              <a:rPr lang="en-US" dirty="0"/>
              <a:t>the Maine house</a:t>
            </a:r>
          </a:p>
          <a:p>
            <a:pPr marL="457200" indent="-457200">
              <a:buFont typeface="Arial" pitchFamily="34" charset="0"/>
              <a:buAutoNum type="arabicPeriod"/>
            </a:pPr>
            <a:r>
              <a:rPr lang="en-US" dirty="0"/>
              <a:t>Rose Bowl viewing party</a:t>
            </a:r>
          </a:p>
          <a:p>
            <a:pPr marL="457200" indent="-457200">
              <a:buFont typeface="Arial" pitchFamily="34" charset="0"/>
              <a:buAutoNum type="arabicPeriod"/>
            </a:pPr>
            <a:endParaRPr lang="en-US" dirty="0"/>
          </a:p>
        </p:txBody>
      </p:sp>
      <p:sp>
        <p:nvSpPr>
          <p:cNvPr id="4" name="Slide Number Placeholder 3">
            <a:extLst>
              <a:ext uri="{FF2B5EF4-FFF2-40B4-BE49-F238E27FC236}">
                <a16:creationId xmlns:a16="http://schemas.microsoft.com/office/drawing/2014/main" id="{6242B614-9478-617E-CB80-6B1F8FD2EA28}"/>
              </a:ext>
            </a:extLst>
          </p:cNvPr>
          <p:cNvSpPr>
            <a:spLocks noGrp="1"/>
          </p:cNvSpPr>
          <p:nvPr>
            <p:ph type="sldNum" sz="quarter" idx="12"/>
          </p:nvPr>
        </p:nvSpPr>
        <p:spPr/>
        <p:txBody>
          <a:bodyPr/>
          <a:lstStyle/>
          <a:p>
            <a:fld id="{F8D59B09-23C8-46BA-B508-CE17BADF421E}" type="slidenum">
              <a:rPr lang="en-US" smtClean="0"/>
              <a:pPr/>
              <a:t>9</a:t>
            </a:fld>
            <a:endParaRPr lang="en-US"/>
          </a:p>
        </p:txBody>
      </p:sp>
    </p:spTree>
    <p:extLst>
      <p:ext uri="{BB962C8B-B14F-4D97-AF65-F5344CB8AC3E}">
        <p14:creationId xmlns:p14="http://schemas.microsoft.com/office/powerpoint/2010/main" val="779237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D4F8A-CF48-285A-CB4F-C1D405C01A70}"/>
              </a:ext>
            </a:extLst>
          </p:cNvPr>
          <p:cNvSpPr>
            <a:spLocks noGrp="1"/>
          </p:cNvSpPr>
          <p:nvPr>
            <p:ph type="title"/>
          </p:nvPr>
        </p:nvSpPr>
        <p:spPr/>
        <p:txBody>
          <a:bodyPr>
            <a:normAutofit/>
          </a:bodyPr>
          <a:lstStyle/>
          <a:p>
            <a:r>
              <a:rPr lang="en-US" sz="3200" dirty="0"/>
              <a:t>negotiations</a:t>
            </a:r>
          </a:p>
        </p:txBody>
      </p:sp>
      <p:sp>
        <p:nvSpPr>
          <p:cNvPr id="3" name="Content Placeholder 2">
            <a:extLst>
              <a:ext uri="{FF2B5EF4-FFF2-40B4-BE49-F238E27FC236}">
                <a16:creationId xmlns:a16="http://schemas.microsoft.com/office/drawing/2014/main" id="{F8A3F1B6-C3DD-4791-E00B-EF025A00ED56}"/>
              </a:ext>
            </a:extLst>
          </p:cNvPr>
          <p:cNvSpPr>
            <a:spLocks noGrp="1"/>
          </p:cNvSpPr>
          <p:nvPr>
            <p:ph idx="1"/>
          </p:nvPr>
        </p:nvSpPr>
        <p:spPr/>
        <p:txBody>
          <a:bodyPr/>
          <a:lstStyle/>
          <a:p>
            <a:r>
              <a:rPr lang="en-US" dirty="0"/>
              <a:t>Intended as a helpful topic for life.</a:t>
            </a:r>
          </a:p>
        </p:txBody>
      </p:sp>
      <p:sp>
        <p:nvSpPr>
          <p:cNvPr id="4" name="Slide Number Placeholder 3">
            <a:extLst>
              <a:ext uri="{FF2B5EF4-FFF2-40B4-BE49-F238E27FC236}">
                <a16:creationId xmlns:a16="http://schemas.microsoft.com/office/drawing/2014/main" id="{15C24714-CF02-3973-AEA2-EF18DB019111}"/>
              </a:ext>
            </a:extLst>
          </p:cNvPr>
          <p:cNvSpPr>
            <a:spLocks noGrp="1"/>
          </p:cNvSpPr>
          <p:nvPr>
            <p:ph type="sldNum" sz="quarter" idx="12"/>
          </p:nvPr>
        </p:nvSpPr>
        <p:spPr/>
        <p:txBody>
          <a:bodyPr/>
          <a:lstStyle/>
          <a:p>
            <a:fld id="{F8D59B09-23C8-46BA-B508-CE17BADF421E}" type="slidenum">
              <a:rPr lang="en-US" smtClean="0"/>
              <a:pPr/>
              <a:t>10</a:t>
            </a:fld>
            <a:endParaRPr lang="en-US"/>
          </a:p>
        </p:txBody>
      </p:sp>
    </p:spTree>
    <p:extLst>
      <p:ext uri="{BB962C8B-B14F-4D97-AF65-F5344CB8AC3E}">
        <p14:creationId xmlns:p14="http://schemas.microsoft.com/office/powerpoint/2010/main" val="388360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a:xfrm>
            <a:off x="838200" y="1828800"/>
            <a:ext cx="7315200" cy="3886200"/>
          </a:xfrm>
        </p:spPr>
        <p:txBody>
          <a:bodyPr>
            <a:normAutofit fontScale="77500" lnSpcReduction="20000"/>
          </a:bodyPr>
          <a:lstStyle/>
          <a:p>
            <a:pPr marL="514350" indent="-514350">
              <a:spcBef>
                <a:spcPts val="1000"/>
              </a:spcBef>
              <a:buAutoNum type="arabicPeriod"/>
            </a:pPr>
            <a:r>
              <a:rPr lang="en-US" dirty="0"/>
              <a:t>Buying a car from a dealer.</a:t>
            </a:r>
          </a:p>
          <a:p>
            <a:pPr marL="514350" indent="-514350">
              <a:spcBef>
                <a:spcPts val="1000"/>
              </a:spcBef>
              <a:buAutoNum type="arabicPeriod"/>
            </a:pPr>
            <a:r>
              <a:rPr lang="en-US" dirty="0"/>
              <a:t>Buying or selling a car from through Craigslist.</a:t>
            </a:r>
          </a:p>
          <a:p>
            <a:pPr marL="514350" indent="-514350">
              <a:spcBef>
                <a:spcPts val="1000"/>
              </a:spcBef>
              <a:buAutoNum type="arabicPeriod"/>
            </a:pPr>
            <a:r>
              <a:rPr lang="en-US" dirty="0"/>
              <a:t>Buying or selling a house.</a:t>
            </a:r>
          </a:p>
          <a:p>
            <a:pPr marL="514350" indent="-514350">
              <a:spcBef>
                <a:spcPts val="1000"/>
              </a:spcBef>
              <a:buAutoNum type="arabicPeriod"/>
            </a:pPr>
            <a:r>
              <a:rPr lang="en-US" dirty="0"/>
              <a:t>Negotiating a starting salary or title.</a:t>
            </a:r>
          </a:p>
          <a:p>
            <a:pPr marL="514350" indent="-514350">
              <a:spcBef>
                <a:spcPts val="1000"/>
              </a:spcBef>
              <a:buAutoNum type="arabicPeriod"/>
            </a:pPr>
            <a:r>
              <a:rPr lang="en-US" dirty="0"/>
              <a:t>Negotiating a quantity discount.</a:t>
            </a:r>
          </a:p>
          <a:p>
            <a:pPr marL="514350" indent="-514350">
              <a:spcBef>
                <a:spcPts val="1000"/>
              </a:spcBef>
              <a:buAutoNum type="arabicPeriod"/>
            </a:pPr>
            <a:r>
              <a:rPr lang="en-US" dirty="0"/>
              <a:t>Negotiating a licensing agreement.</a:t>
            </a:r>
          </a:p>
          <a:p>
            <a:pPr marL="514350" indent="-514350">
              <a:spcBef>
                <a:spcPts val="1000"/>
              </a:spcBef>
              <a:buAutoNum type="arabicPeriod"/>
            </a:pPr>
            <a:r>
              <a:rPr lang="en-US" dirty="0"/>
              <a:t>Negotiating with a potential investor.</a:t>
            </a:r>
          </a:p>
          <a:p>
            <a:pPr marL="514350" indent="-514350">
              <a:spcBef>
                <a:spcPts val="1000"/>
              </a:spcBef>
              <a:buAutoNum type="arabicPeriod"/>
            </a:pPr>
            <a:r>
              <a:rPr lang="en-US" dirty="0"/>
              <a:t>A union negotiating with an employer.</a:t>
            </a:r>
          </a:p>
          <a:p>
            <a:pPr marL="514350" indent="-514350">
              <a:spcBef>
                <a:spcPts val="1000"/>
              </a:spcBef>
              <a:buAutoNum type="arabicPeriod"/>
            </a:pPr>
            <a:r>
              <a:rPr lang="en-US" dirty="0"/>
              <a:t>Where to have dinner with friends.</a:t>
            </a:r>
          </a:p>
          <a:p>
            <a:pPr marL="514350" indent="-514350">
              <a:spcBef>
                <a:spcPts val="1000"/>
              </a:spcBef>
              <a:buAutoNum type="arabicPeriod"/>
            </a:pPr>
            <a:r>
              <a:rPr lang="en-US" dirty="0"/>
              <a:t>With your spouse about whether it’s a good time to have another child.</a:t>
            </a:r>
          </a:p>
        </p:txBody>
      </p:sp>
    </p:spTree>
    <p:extLst>
      <p:ext uri="{BB962C8B-B14F-4D97-AF65-F5344CB8AC3E}">
        <p14:creationId xmlns:p14="http://schemas.microsoft.com/office/powerpoint/2010/main" val="1327509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8038"/>
            <a:ext cx="8229600" cy="1143000"/>
          </a:xfrm>
        </p:spPr>
        <p:txBody>
          <a:bodyPr>
            <a:normAutofit/>
          </a:bodyPr>
          <a:lstStyle/>
          <a:p>
            <a:r>
              <a:rPr lang="en-US" sz="3200" dirty="0"/>
              <a:t>bargaining is cultural</a:t>
            </a:r>
          </a:p>
        </p:txBody>
      </p:sp>
      <p:sp>
        <p:nvSpPr>
          <p:cNvPr id="3" name="Content Placeholder 2"/>
          <p:cNvSpPr>
            <a:spLocks noGrp="1"/>
          </p:cNvSpPr>
          <p:nvPr>
            <p:ph idx="1"/>
          </p:nvPr>
        </p:nvSpPr>
        <p:spPr>
          <a:xfrm>
            <a:off x="685800" y="2362200"/>
            <a:ext cx="7848600" cy="3048000"/>
          </a:xfrm>
        </p:spPr>
        <p:txBody>
          <a:bodyPr>
            <a:normAutofit/>
          </a:bodyPr>
          <a:lstStyle/>
          <a:p>
            <a:pPr marL="0" indent="0">
              <a:buNone/>
            </a:pPr>
            <a:r>
              <a:rPr lang="en-US" sz="2000" dirty="0"/>
              <a:t>Americans expect to pay posted prices except on cars and houses or when buying outside the usual retail channel.</a:t>
            </a:r>
          </a:p>
          <a:p>
            <a:pPr marL="0" indent="0">
              <a:buNone/>
            </a:pPr>
            <a:endParaRPr lang="en-US" sz="2000" dirty="0"/>
          </a:p>
          <a:p>
            <a:pPr marL="0" indent="0">
              <a:buNone/>
            </a:pPr>
            <a:r>
              <a:rPr lang="en-US" sz="2000" dirty="0"/>
              <a:t>People growing up in other parts of the world often expect to bargain over everything.</a:t>
            </a:r>
          </a:p>
        </p:txBody>
      </p:sp>
    </p:spTree>
    <p:extLst>
      <p:ext uri="{BB962C8B-B14F-4D97-AF65-F5344CB8AC3E}">
        <p14:creationId xmlns:p14="http://schemas.microsoft.com/office/powerpoint/2010/main" val="1331084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2667000"/>
            <a:ext cx="4572000" cy="609600"/>
          </a:xfrm>
        </p:spPr>
        <p:txBody>
          <a:bodyPr/>
          <a:lstStyle/>
          <a:p>
            <a:pPr>
              <a:buNone/>
            </a:pPr>
            <a:r>
              <a:rPr lang="en-US" b="1" dirty="0"/>
              <a:t>Everything</a:t>
            </a:r>
            <a:r>
              <a:rPr lang="en-US" dirty="0"/>
              <a:t> is negotiable.</a:t>
            </a:r>
          </a:p>
        </p:txBody>
      </p:sp>
    </p:spTree>
    <p:extLst>
      <p:ext uri="{BB962C8B-B14F-4D97-AF65-F5344CB8AC3E}">
        <p14:creationId xmlns:p14="http://schemas.microsoft.com/office/powerpoint/2010/main" val="3710339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9800" y="2667000"/>
            <a:ext cx="5791200" cy="1676400"/>
          </a:xfrm>
        </p:spPr>
        <p:txBody>
          <a:bodyPr>
            <a:normAutofit/>
          </a:bodyPr>
          <a:lstStyle/>
          <a:p>
            <a:pPr>
              <a:buNone/>
            </a:pPr>
            <a:r>
              <a:rPr lang="en-US" b="1" dirty="0"/>
              <a:t>Everything</a:t>
            </a:r>
            <a:r>
              <a:rPr lang="en-US" dirty="0"/>
              <a:t> is negotiable</a:t>
            </a:r>
          </a:p>
          <a:p>
            <a:pPr>
              <a:buNone/>
            </a:pPr>
            <a:r>
              <a:rPr lang="en-US" dirty="0"/>
              <a:t>until you find out for sure it’s not.</a:t>
            </a:r>
          </a:p>
        </p:txBody>
      </p:sp>
    </p:spTree>
    <p:extLst>
      <p:ext uri="{BB962C8B-B14F-4D97-AF65-F5344CB8AC3E}">
        <p14:creationId xmlns:p14="http://schemas.microsoft.com/office/powerpoint/2010/main" val="1848329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76400"/>
            <a:ext cx="7772400" cy="3429000"/>
          </a:xfrm>
        </p:spPr>
        <p:txBody>
          <a:bodyPr>
            <a:normAutofit/>
          </a:bodyPr>
          <a:lstStyle/>
          <a:p>
            <a:pPr marL="0" indent="0">
              <a:spcBef>
                <a:spcPts val="1500"/>
              </a:spcBef>
              <a:buNone/>
            </a:pPr>
            <a:r>
              <a:rPr lang="en-US" dirty="0"/>
              <a:t>Going into a negotiation, it’s helpful to know:</a:t>
            </a:r>
          </a:p>
          <a:p>
            <a:pPr marL="514350" indent="-514350">
              <a:spcBef>
                <a:spcPts val="1500"/>
              </a:spcBef>
              <a:buFont typeface="+mj-lt"/>
              <a:buAutoNum type="arabicPeriod"/>
            </a:pPr>
            <a:r>
              <a:rPr lang="en-US" dirty="0"/>
              <a:t>What you want.</a:t>
            </a:r>
          </a:p>
          <a:p>
            <a:pPr marL="514350" indent="-514350">
              <a:spcBef>
                <a:spcPts val="1500"/>
              </a:spcBef>
              <a:buFont typeface="+mj-lt"/>
              <a:buAutoNum type="arabicPeriod"/>
            </a:pPr>
            <a:r>
              <a:rPr lang="en-US" dirty="0"/>
              <a:t>The minimum you would accept.</a:t>
            </a:r>
          </a:p>
          <a:p>
            <a:pPr marL="514350" indent="-514350">
              <a:spcBef>
                <a:spcPts val="1500"/>
              </a:spcBef>
              <a:buFont typeface="+mj-lt"/>
              <a:buAutoNum type="arabicPeriod"/>
            </a:pPr>
            <a:r>
              <a:rPr lang="en-US" dirty="0"/>
              <a:t>What you think the other side wants.</a:t>
            </a:r>
          </a:p>
          <a:p>
            <a:pPr marL="514350" indent="-514350">
              <a:spcBef>
                <a:spcPts val="1500"/>
              </a:spcBef>
              <a:buFont typeface="+mj-lt"/>
              <a:buAutoNum type="arabicPeriod"/>
            </a:pPr>
            <a:r>
              <a:rPr lang="en-US" dirty="0"/>
              <a:t>What you think the other side would accept.</a:t>
            </a:r>
          </a:p>
          <a:p>
            <a:pPr marL="514350" indent="-514350">
              <a:spcBef>
                <a:spcPts val="1500"/>
              </a:spcBef>
              <a:buFont typeface="+mj-lt"/>
              <a:buAutoNum type="arabicPeriod"/>
            </a:pPr>
            <a:r>
              <a:rPr lang="en-US" dirty="0"/>
              <a:t>What happens if you don’t get an agreement.</a:t>
            </a:r>
          </a:p>
        </p:txBody>
      </p:sp>
    </p:spTree>
    <p:extLst>
      <p:ext uri="{BB962C8B-B14F-4D97-AF65-F5344CB8AC3E}">
        <p14:creationId xmlns:p14="http://schemas.microsoft.com/office/powerpoint/2010/main" val="1847078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2362200"/>
            <a:ext cx="7848600" cy="1295400"/>
          </a:xfrm>
        </p:spPr>
        <p:txBody>
          <a:bodyPr>
            <a:normAutofit/>
          </a:bodyPr>
          <a:lstStyle/>
          <a:p>
            <a:pPr>
              <a:buNone/>
            </a:pPr>
            <a:r>
              <a:rPr lang="en-US" i="1" dirty="0"/>
              <a:t>Example:  </a:t>
            </a:r>
            <a:r>
              <a:rPr lang="en-US" dirty="0"/>
              <a:t>Buying a new car, you might research typical prices paid or dealer invoice prices.</a:t>
            </a:r>
          </a:p>
        </p:txBody>
      </p:sp>
    </p:spTree>
    <p:extLst>
      <p:ext uri="{BB962C8B-B14F-4D97-AF65-F5344CB8AC3E}">
        <p14:creationId xmlns:p14="http://schemas.microsoft.com/office/powerpoint/2010/main" val="1821923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457200" y="152400"/>
            <a:ext cx="8229600" cy="6465559"/>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Nicole\Documents\Scans\ConsumerReportCarBuying0001.png"/>
          <p:cNvPicPr>
            <a:picLocks noChangeAspect="1" noChangeArrowheads="1"/>
          </p:cNvPicPr>
          <p:nvPr/>
        </p:nvPicPr>
        <p:blipFill>
          <a:blip r:embed="rId3" cstate="print"/>
          <a:srcRect/>
          <a:stretch>
            <a:fillRect/>
          </a:stretch>
        </p:blipFill>
        <p:spPr bwMode="auto">
          <a:xfrm>
            <a:off x="1752600" y="304800"/>
            <a:ext cx="5945187" cy="623277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Nicole\Documents\Scans\RaiffaArtScienceNegotiation0002.png"/>
          <p:cNvPicPr>
            <a:picLocks noChangeAspect="1" noChangeArrowheads="1"/>
          </p:cNvPicPr>
          <p:nvPr/>
        </p:nvPicPr>
        <p:blipFill>
          <a:blip r:embed="rId3" cstate="print"/>
          <a:srcRect/>
          <a:stretch>
            <a:fillRect/>
          </a:stretch>
        </p:blipFill>
        <p:spPr bwMode="auto">
          <a:xfrm>
            <a:off x="1066800" y="1219200"/>
            <a:ext cx="3051349" cy="4572000"/>
          </a:xfrm>
          <a:prstGeom prst="rect">
            <a:avLst/>
          </a:prstGeom>
          <a:noFill/>
        </p:spPr>
      </p:pic>
      <p:pic>
        <p:nvPicPr>
          <p:cNvPr id="30723" name="Picture 3" descr="C:\Users\Nicole\Documents\Scans\SamuelsonManagerialEconomics0001.png"/>
          <p:cNvPicPr>
            <a:picLocks noChangeAspect="1" noChangeArrowheads="1"/>
          </p:cNvPicPr>
          <p:nvPr/>
        </p:nvPicPr>
        <p:blipFill>
          <a:blip r:embed="rId4" cstate="print"/>
          <a:srcRect/>
          <a:stretch>
            <a:fillRect/>
          </a:stretch>
        </p:blipFill>
        <p:spPr bwMode="auto">
          <a:xfrm>
            <a:off x="4343400" y="1219200"/>
            <a:ext cx="3726574" cy="4572000"/>
          </a:xfrm>
          <a:prstGeom prst="rect">
            <a:avLst/>
          </a:prstGeom>
          <a:noFill/>
        </p:spPr>
      </p:pic>
      <p:sp>
        <p:nvSpPr>
          <p:cNvPr id="5" name="Content Placeholder 2"/>
          <p:cNvSpPr txBox="1">
            <a:spLocks/>
          </p:cNvSpPr>
          <p:nvPr/>
        </p:nvSpPr>
        <p:spPr>
          <a:xfrm>
            <a:off x="1066800" y="533400"/>
            <a:ext cx="4876800" cy="533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I’m going borrow from these sources.</a:t>
            </a:r>
          </a:p>
        </p:txBody>
      </p:sp>
    </p:spTree>
    <p:extLst>
      <p:ext uri="{BB962C8B-B14F-4D97-AF65-F5344CB8AC3E}">
        <p14:creationId xmlns:p14="http://schemas.microsoft.com/office/powerpoint/2010/main" val="4038454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1905000"/>
            <a:ext cx="6705600" cy="3505200"/>
          </a:xfrm>
        </p:spPr>
        <p:txBody>
          <a:bodyPr>
            <a:normAutofit fontScale="92500" lnSpcReduction="10000"/>
          </a:bodyPr>
          <a:lstStyle/>
          <a:p>
            <a:pPr>
              <a:buNone/>
            </a:pPr>
            <a:r>
              <a:rPr lang="en-US" dirty="0"/>
              <a:t>Lots of negotiations are simple.</a:t>
            </a:r>
          </a:p>
          <a:p>
            <a:pPr>
              <a:buNone/>
            </a:pPr>
            <a:endParaRPr lang="en-US" dirty="0"/>
          </a:p>
          <a:p>
            <a:pPr>
              <a:buNone/>
            </a:pPr>
            <a:r>
              <a:rPr lang="en-US" dirty="0"/>
              <a:t>One buyer, one seller, one issue:  price.</a:t>
            </a:r>
          </a:p>
          <a:p>
            <a:pPr>
              <a:buNone/>
            </a:pPr>
            <a:endParaRPr lang="en-US" dirty="0"/>
          </a:p>
          <a:p>
            <a:pPr>
              <a:buNone/>
            </a:pPr>
            <a:r>
              <a:rPr lang="en-US" dirty="0"/>
              <a:t>These are purely distributive.</a:t>
            </a:r>
          </a:p>
          <a:p>
            <a:pPr>
              <a:buNone/>
            </a:pPr>
            <a:endParaRPr lang="en-US" dirty="0"/>
          </a:p>
          <a:p>
            <a:pPr>
              <a:buNone/>
            </a:pPr>
            <a:r>
              <a:rPr lang="en-US" dirty="0"/>
              <a:t>One party’s gain is the other’s loss.</a:t>
            </a:r>
          </a:p>
          <a:p>
            <a:pPr>
              <a:buNone/>
            </a:pPr>
            <a:endParaRPr lang="en-US" dirty="0"/>
          </a:p>
          <a:p>
            <a:pPr>
              <a:buNone/>
            </a:pPr>
            <a:r>
              <a:rPr lang="en-US" dirty="0"/>
              <a:t>Zero sum.</a:t>
            </a:r>
          </a:p>
          <a:p>
            <a:pPr>
              <a:buNone/>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example:  selling a warehouse</a:t>
            </a:r>
          </a:p>
        </p:txBody>
      </p:sp>
      <p:sp>
        <p:nvSpPr>
          <p:cNvPr id="3" name="Content Placeholder 2"/>
          <p:cNvSpPr>
            <a:spLocks noGrp="1"/>
          </p:cNvSpPr>
          <p:nvPr>
            <p:ph idx="1"/>
          </p:nvPr>
        </p:nvSpPr>
        <p:spPr>
          <a:xfrm>
            <a:off x="685800" y="1752600"/>
            <a:ext cx="7848600" cy="4191000"/>
          </a:xfrm>
        </p:spPr>
        <p:txBody>
          <a:bodyPr>
            <a:normAutofit fontScale="92500" lnSpcReduction="20000"/>
          </a:bodyPr>
          <a:lstStyle/>
          <a:p>
            <a:pPr>
              <a:spcBef>
                <a:spcPts val="1200"/>
              </a:spcBef>
              <a:buNone/>
            </a:pPr>
            <a:r>
              <a:rPr lang="en-US" dirty="0"/>
              <a:t>Two firms negotiating the sale of a warehouse, the equipment and inventory.</a:t>
            </a:r>
          </a:p>
          <a:p>
            <a:pPr>
              <a:spcBef>
                <a:spcPts val="1200"/>
              </a:spcBef>
              <a:buNone/>
            </a:pPr>
            <a:r>
              <a:rPr lang="en-US" dirty="0"/>
              <a:t>The main issue is price.</a:t>
            </a:r>
          </a:p>
          <a:p>
            <a:pPr>
              <a:spcBef>
                <a:spcPts val="1200"/>
              </a:spcBef>
              <a:buNone/>
            </a:pPr>
            <a:r>
              <a:rPr lang="en-US" dirty="0"/>
              <a:t>Present owner is closing down.</a:t>
            </a:r>
          </a:p>
          <a:p>
            <a:pPr>
              <a:spcBef>
                <a:spcPts val="1200"/>
              </a:spcBef>
              <a:buNone/>
            </a:pPr>
            <a:r>
              <a:rPr lang="en-US" dirty="0"/>
              <a:t>Valuable location to the buyer, who could make use of the equipment and inventory.</a:t>
            </a:r>
          </a:p>
          <a:p>
            <a:pPr>
              <a:spcBef>
                <a:spcPts val="1200"/>
              </a:spcBef>
              <a:buNone/>
            </a:pPr>
            <a:r>
              <a:rPr lang="en-US" dirty="0"/>
              <a:t>Buyer estimates the value at $600K.</a:t>
            </a:r>
          </a:p>
          <a:p>
            <a:pPr>
              <a:spcBef>
                <a:spcPts val="1200"/>
              </a:spcBef>
              <a:buNone/>
            </a:pPr>
            <a:r>
              <a:rPr lang="en-US" dirty="0"/>
              <a:t>Seller estimates the value at $520K.</a:t>
            </a:r>
          </a:p>
          <a:p>
            <a:pPr>
              <a:spcBef>
                <a:spcPts val="1200"/>
              </a:spcBef>
              <a:buNone/>
            </a:pPr>
            <a:r>
              <a:rPr lang="en-US" dirty="0"/>
              <a:t>These are their </a:t>
            </a:r>
            <a:r>
              <a:rPr lang="en-US" b="1" i="1" dirty="0"/>
              <a:t>reservation prices </a:t>
            </a:r>
            <a:r>
              <a:rPr lang="en-US" dirty="0"/>
              <a:t>or </a:t>
            </a:r>
            <a:r>
              <a:rPr lang="en-US" b="1" i="1" dirty="0"/>
              <a:t>walk-away prices</a:t>
            </a:r>
            <a:r>
              <a:rPr lang="en-US" dirty="0"/>
              <a:t>.</a:t>
            </a:r>
          </a:p>
          <a:p>
            <a:pPr>
              <a:buNone/>
            </a:pPr>
            <a:endParaRPr lang="en-US" dirty="0"/>
          </a:p>
          <a:p>
            <a:pPr>
              <a:buNone/>
            </a:pPr>
            <a:r>
              <a:rPr lang="en-US" sz="2400" dirty="0"/>
              <a:t>Source:  Samuelson &amp; Marks, </a:t>
            </a:r>
            <a:r>
              <a:rPr lang="en-US" sz="2400" i="1" dirty="0"/>
              <a:t>Managerial Economics, 7e</a:t>
            </a:r>
            <a:r>
              <a:rPr lang="en-US" sz="2400" dirty="0"/>
              <a:t>, p. 631.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Nicole\Documents\Scans\SellingAWarehouse0001.png"/>
          <p:cNvPicPr>
            <a:picLocks noChangeAspect="1" noChangeArrowheads="1"/>
          </p:cNvPicPr>
          <p:nvPr/>
        </p:nvPicPr>
        <p:blipFill>
          <a:blip r:embed="rId3" cstate="print"/>
          <a:srcRect/>
          <a:stretch>
            <a:fillRect/>
          </a:stretch>
        </p:blipFill>
        <p:spPr bwMode="auto">
          <a:xfrm>
            <a:off x="1524000" y="0"/>
            <a:ext cx="6064250" cy="5953125"/>
          </a:xfrm>
          <a:prstGeom prst="rect">
            <a:avLst/>
          </a:prstGeom>
          <a:noFill/>
        </p:spPr>
      </p:pic>
      <p:sp>
        <p:nvSpPr>
          <p:cNvPr id="3" name="Rectangle 2"/>
          <p:cNvSpPr/>
          <p:nvPr/>
        </p:nvSpPr>
        <p:spPr>
          <a:xfrm>
            <a:off x="1752600" y="6248400"/>
            <a:ext cx="6172200" cy="369332"/>
          </a:xfrm>
          <a:prstGeom prst="rect">
            <a:avLst/>
          </a:prstGeom>
        </p:spPr>
        <p:txBody>
          <a:bodyPr wrap="square">
            <a:spAutoFit/>
          </a:bodyPr>
          <a:lstStyle/>
          <a:p>
            <a:pPr>
              <a:buNone/>
            </a:pPr>
            <a:r>
              <a:rPr lang="en-US" dirty="0"/>
              <a:t>Source:  Samuelson &amp; Marks, </a:t>
            </a:r>
            <a:r>
              <a:rPr lang="en-US" i="1" dirty="0"/>
              <a:t>Managerial Economics, 7e</a:t>
            </a:r>
            <a:r>
              <a:rPr lang="en-US" dirty="0"/>
              <a:t>, p. 633.</a:t>
            </a:r>
          </a:p>
        </p:txBody>
      </p:sp>
      <p:sp>
        <p:nvSpPr>
          <p:cNvPr id="5" name="TextBox 4">
            <a:extLst>
              <a:ext uri="{FF2B5EF4-FFF2-40B4-BE49-F238E27FC236}">
                <a16:creationId xmlns:a16="http://schemas.microsoft.com/office/drawing/2014/main" id="{65BD6CF1-652A-43B4-AED8-95BA248955F9}"/>
              </a:ext>
            </a:extLst>
          </p:cNvPr>
          <p:cNvSpPr txBox="1"/>
          <p:nvPr/>
        </p:nvSpPr>
        <p:spPr>
          <a:xfrm>
            <a:off x="4953000" y="3028890"/>
            <a:ext cx="2514600" cy="800219"/>
          </a:xfrm>
          <a:prstGeom prst="rect">
            <a:avLst/>
          </a:prstGeom>
          <a:noFill/>
        </p:spPr>
        <p:txBody>
          <a:bodyPr wrap="square">
            <a:spAutoFit/>
          </a:bodyPr>
          <a:lstStyle/>
          <a:p>
            <a:pPr>
              <a:spcBef>
                <a:spcPts val="1200"/>
              </a:spcBef>
              <a:buNone/>
            </a:pPr>
            <a:r>
              <a:rPr lang="en-US" dirty="0"/>
              <a:t>Buyer’s reserve $600K.</a:t>
            </a:r>
          </a:p>
          <a:p>
            <a:pPr>
              <a:spcBef>
                <a:spcPts val="1200"/>
              </a:spcBef>
              <a:buNone/>
            </a:pPr>
            <a:r>
              <a:rPr lang="en-US" dirty="0"/>
              <a:t>Seller’s reserve $520K.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Nicole\Documents\Scans\RaiffaZoneOfAgreement0001.png"/>
          <p:cNvPicPr>
            <a:picLocks noChangeAspect="1" noChangeArrowheads="1"/>
          </p:cNvPicPr>
          <p:nvPr/>
        </p:nvPicPr>
        <p:blipFill>
          <a:blip r:embed="rId3" cstate="print"/>
          <a:srcRect/>
          <a:stretch>
            <a:fillRect/>
          </a:stretch>
        </p:blipFill>
        <p:spPr bwMode="auto">
          <a:xfrm>
            <a:off x="1828800" y="228600"/>
            <a:ext cx="5486400" cy="5161633"/>
          </a:xfrm>
          <a:prstGeom prst="rect">
            <a:avLst/>
          </a:prstGeom>
          <a:noFill/>
        </p:spPr>
      </p:pic>
      <p:sp>
        <p:nvSpPr>
          <p:cNvPr id="4" name="TextBox 3"/>
          <p:cNvSpPr txBox="1"/>
          <p:nvPr/>
        </p:nvSpPr>
        <p:spPr>
          <a:xfrm>
            <a:off x="1600200" y="5715000"/>
            <a:ext cx="6102376" cy="369332"/>
          </a:xfrm>
          <a:prstGeom prst="rect">
            <a:avLst/>
          </a:prstGeom>
          <a:noFill/>
        </p:spPr>
        <p:txBody>
          <a:bodyPr wrap="none" rtlCol="0">
            <a:spAutoFit/>
          </a:bodyPr>
          <a:lstStyle/>
          <a:p>
            <a:r>
              <a:rPr lang="en-US" dirty="0"/>
              <a:t>Source:  Howard Raiffa, </a:t>
            </a:r>
            <a:r>
              <a:rPr lang="en-US" i="1" dirty="0"/>
              <a:t>The Art &amp; Science of Negotiation</a:t>
            </a:r>
            <a:r>
              <a:rPr lang="en-US" dirty="0"/>
              <a:t>, p. 46.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Users\Nicole\Documents\Scans\RaiffaNegotiationDance0001.png"/>
          <p:cNvPicPr>
            <a:picLocks noChangeAspect="1" noChangeArrowheads="1"/>
          </p:cNvPicPr>
          <p:nvPr/>
        </p:nvPicPr>
        <p:blipFill>
          <a:blip r:embed="rId3" cstate="print"/>
          <a:srcRect/>
          <a:stretch>
            <a:fillRect/>
          </a:stretch>
        </p:blipFill>
        <p:spPr bwMode="auto">
          <a:xfrm>
            <a:off x="685800" y="533399"/>
            <a:ext cx="7444647" cy="4437249"/>
          </a:xfrm>
          <a:prstGeom prst="rect">
            <a:avLst/>
          </a:prstGeom>
          <a:noFill/>
        </p:spPr>
      </p:pic>
      <p:sp>
        <p:nvSpPr>
          <p:cNvPr id="4" name="TextBox 3"/>
          <p:cNvSpPr txBox="1"/>
          <p:nvPr/>
        </p:nvSpPr>
        <p:spPr>
          <a:xfrm>
            <a:off x="1600200" y="5715000"/>
            <a:ext cx="6102376" cy="369332"/>
          </a:xfrm>
          <a:prstGeom prst="rect">
            <a:avLst/>
          </a:prstGeom>
          <a:noFill/>
        </p:spPr>
        <p:txBody>
          <a:bodyPr wrap="none" rtlCol="0">
            <a:spAutoFit/>
          </a:bodyPr>
          <a:lstStyle/>
          <a:p>
            <a:r>
              <a:rPr lang="en-US" dirty="0"/>
              <a:t>Source:  Howard Raiffa, </a:t>
            </a:r>
            <a:r>
              <a:rPr lang="en-US" i="1" dirty="0"/>
              <a:t>The Art &amp; Science of Negotiation</a:t>
            </a:r>
            <a:r>
              <a:rPr lang="en-US" dirty="0"/>
              <a:t>, p. 48.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362200"/>
            <a:ext cx="8229600" cy="1676400"/>
          </a:xfrm>
        </p:spPr>
        <p:txBody>
          <a:bodyPr>
            <a:normAutofit/>
          </a:bodyPr>
          <a:lstStyle/>
          <a:p>
            <a:pPr marL="0" indent="0">
              <a:buNone/>
            </a:pPr>
            <a:r>
              <a:rPr lang="en-US" dirty="0"/>
              <a:t>When there are multiple issues, there is often an opportunity to enlarge the pie with concessions that are worth more to one side than the other.</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429000"/>
          </a:xfrm>
        </p:spPr>
        <p:txBody>
          <a:bodyPr/>
          <a:lstStyle/>
          <a:p>
            <a:pPr marL="0" indent="0">
              <a:buNone/>
            </a:pPr>
            <a:r>
              <a:rPr lang="en-US" dirty="0"/>
              <a:t>The </a:t>
            </a:r>
            <a:r>
              <a:rPr lang="en-US" b="1" i="1" dirty="0"/>
              <a:t>efficient frontier </a:t>
            </a:r>
            <a:r>
              <a:rPr lang="en-US" dirty="0"/>
              <a:t>– also called the Pareto Optimal Frontier – is the locus of achievable joint evaluations from which no joint gains are possible.</a:t>
            </a:r>
          </a:p>
          <a:p>
            <a:pPr marL="0" indent="0">
              <a:buNone/>
            </a:pPr>
            <a:endParaRPr lang="en-US" dirty="0"/>
          </a:p>
          <a:p>
            <a:pPr marL="0" indent="0">
              <a:buNone/>
            </a:pPr>
            <a:r>
              <a:rPr lang="en-US" sz="2400" dirty="0"/>
              <a:t>Source:  Raiffa, </a:t>
            </a:r>
            <a:r>
              <a:rPr lang="en-US" sz="2400" i="1" dirty="0"/>
              <a:t>The Art &amp; Science of Negotiation</a:t>
            </a:r>
            <a:r>
              <a:rPr lang="en-US" sz="2400" dirty="0"/>
              <a:t>, p. 139.</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t>Hypothetical case</a:t>
            </a:r>
          </a:p>
        </p:txBody>
      </p:sp>
      <p:sp>
        <p:nvSpPr>
          <p:cNvPr id="3" name="Content Placeholder 2"/>
          <p:cNvSpPr>
            <a:spLocks noGrp="1"/>
          </p:cNvSpPr>
          <p:nvPr>
            <p:ph idx="1"/>
          </p:nvPr>
        </p:nvSpPr>
        <p:spPr>
          <a:xfrm>
            <a:off x="990600" y="1143000"/>
            <a:ext cx="7010400" cy="685800"/>
          </a:xfrm>
        </p:spPr>
        <p:txBody>
          <a:bodyPr>
            <a:normAutofit fontScale="92500"/>
          </a:bodyPr>
          <a:lstStyle/>
          <a:p>
            <a:pPr marL="0" indent="0">
              <a:buNone/>
            </a:pPr>
            <a:r>
              <a:rPr lang="en-US" dirty="0"/>
              <a:t>Associated Metropolitan Police Officers (AMPO) versus City.</a:t>
            </a:r>
          </a:p>
        </p:txBody>
      </p:sp>
      <p:sp>
        <p:nvSpPr>
          <p:cNvPr id="4" name="Content Placeholder 2"/>
          <p:cNvSpPr txBox="1">
            <a:spLocks/>
          </p:cNvSpPr>
          <p:nvPr/>
        </p:nvSpPr>
        <p:spPr>
          <a:xfrm>
            <a:off x="1066800" y="5867400"/>
            <a:ext cx="7543800" cy="533400"/>
          </a:xfrm>
          <a:prstGeom prst="rect">
            <a:avLst/>
          </a:prstGeom>
        </p:spPr>
        <p:txBody>
          <a:bodyPr vert="horz" lIns="91440" tIns="45720" rIns="91440" bIns="45720" rtlCol="0">
            <a:normAutofit fontScale="700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Source:  Raiffa, </a:t>
            </a:r>
            <a:r>
              <a:rPr kumimoji="0" lang="en-US" sz="3200" b="0" i="1" u="none" strike="noStrike" kern="1200" cap="none" spc="0" normalizeH="0" baseline="0" noProof="0" dirty="0">
                <a:ln>
                  <a:noFill/>
                </a:ln>
                <a:solidFill>
                  <a:schemeClr val="tx1"/>
                </a:solidFill>
                <a:effectLst/>
                <a:uLnTx/>
                <a:uFillTx/>
                <a:latin typeface="+mn-lt"/>
                <a:ea typeface="+mn-ea"/>
                <a:cs typeface="+mn-cs"/>
              </a:rPr>
              <a:t>The Art &amp; Science of Negotiation</a:t>
            </a:r>
            <a:r>
              <a:rPr kumimoji="0" lang="en-US" sz="3200" b="0" i="0" u="none" strike="noStrike" kern="1200" cap="none" spc="0" normalizeH="0" baseline="0" noProof="0" dirty="0">
                <a:ln>
                  <a:noFill/>
                </a:ln>
                <a:solidFill>
                  <a:schemeClr val="tx1"/>
                </a:solidFill>
                <a:effectLst/>
                <a:uLnTx/>
                <a:uFillTx/>
                <a:latin typeface="+mn-lt"/>
                <a:ea typeface="+mn-ea"/>
                <a:cs typeface="+mn-cs"/>
              </a:rPr>
              <a:t>, p. 133</a:t>
            </a:r>
            <a:r>
              <a:rPr kumimoji="0" lang="en-US" sz="3200" b="0" i="0" u="none" strike="noStrike" kern="1200" cap="none" spc="0" normalizeH="0" noProof="0" dirty="0">
                <a:ln>
                  <a:noFill/>
                </a:ln>
                <a:solidFill>
                  <a:schemeClr val="tx1"/>
                </a:solidFill>
                <a:effectLst/>
                <a:uLnTx/>
                <a:uFillTx/>
                <a:latin typeface="+mn-lt"/>
                <a:ea typeface="+mn-ea"/>
                <a:cs typeface="+mn-cs"/>
              </a:rPr>
              <a:t> – 140</a:t>
            </a:r>
            <a:r>
              <a:rPr kumimoji="0" lang="en-US" sz="3200" b="0" i="0" u="none" strike="noStrike" kern="1200" cap="none" spc="0" normalizeH="0" baseline="0" noProof="0" dirty="0">
                <a:ln>
                  <a:noFill/>
                </a:ln>
                <a:solidFill>
                  <a:schemeClr val="tx1"/>
                </a:solidFill>
                <a:effectLst/>
                <a:uLnTx/>
                <a:uFillTx/>
                <a:latin typeface="+mn-lt"/>
                <a:ea typeface="+mn-ea"/>
                <a:cs typeface="+mn-cs"/>
              </a:rPr>
              <a:t>.</a:t>
            </a:r>
          </a:p>
        </p:txBody>
      </p:sp>
      <p:pic>
        <p:nvPicPr>
          <p:cNvPr id="26627" name="Picture 3" descr="C:\Users\Nicole\Documents\Scans\RaiffaPoliceNegotiation0005.png"/>
          <p:cNvPicPr>
            <a:picLocks noChangeAspect="1" noChangeArrowheads="1"/>
          </p:cNvPicPr>
          <p:nvPr/>
        </p:nvPicPr>
        <p:blipFill>
          <a:blip r:embed="rId3" cstate="print"/>
          <a:srcRect/>
          <a:stretch>
            <a:fillRect/>
          </a:stretch>
        </p:blipFill>
        <p:spPr bwMode="auto">
          <a:xfrm>
            <a:off x="1066800" y="1828800"/>
            <a:ext cx="7098384" cy="36576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5" descr="C:\Users\Nicole\Documents\Scans\RaiffaPoliceNegotiation0002.png"/>
          <p:cNvPicPr>
            <a:picLocks noChangeAspect="1" noChangeArrowheads="1"/>
          </p:cNvPicPr>
          <p:nvPr/>
        </p:nvPicPr>
        <p:blipFill>
          <a:blip r:embed="rId3" cstate="print"/>
          <a:srcRect/>
          <a:stretch>
            <a:fillRect/>
          </a:stretch>
        </p:blipFill>
        <p:spPr bwMode="auto">
          <a:xfrm>
            <a:off x="685800" y="228600"/>
            <a:ext cx="3603998" cy="6400800"/>
          </a:xfrm>
          <a:prstGeom prst="rect">
            <a:avLst/>
          </a:prstGeom>
          <a:noFill/>
        </p:spPr>
      </p:pic>
      <p:pic>
        <p:nvPicPr>
          <p:cNvPr id="27654" name="Picture 6" descr="C:\Users\Nicole\Documents\Scans\RaiffaPoliceNegotiation0003.png"/>
          <p:cNvPicPr>
            <a:picLocks noChangeAspect="1" noChangeArrowheads="1"/>
          </p:cNvPicPr>
          <p:nvPr/>
        </p:nvPicPr>
        <p:blipFill>
          <a:blip r:embed="rId4" cstate="print"/>
          <a:srcRect/>
          <a:stretch>
            <a:fillRect/>
          </a:stretch>
        </p:blipFill>
        <p:spPr bwMode="auto">
          <a:xfrm>
            <a:off x="4724400" y="228600"/>
            <a:ext cx="3666316" cy="64008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Nicole\Documents\Scans\RaiffaPoliceNegotiation0004.png"/>
          <p:cNvPicPr>
            <a:picLocks noChangeAspect="1" noChangeArrowheads="1"/>
          </p:cNvPicPr>
          <p:nvPr/>
        </p:nvPicPr>
        <p:blipFill>
          <a:blip r:embed="rId3" cstate="print"/>
          <a:srcRect/>
          <a:stretch>
            <a:fillRect/>
          </a:stretch>
        </p:blipFill>
        <p:spPr bwMode="auto">
          <a:xfrm>
            <a:off x="2209800" y="457200"/>
            <a:ext cx="4876800" cy="6107395"/>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C:\Users\Nicole\Documents\Scans\DanceToEfficientFrontier0001.png"/>
          <p:cNvPicPr>
            <a:picLocks noChangeAspect="1" noChangeArrowheads="1"/>
          </p:cNvPicPr>
          <p:nvPr/>
        </p:nvPicPr>
        <p:blipFill>
          <a:blip r:embed="rId3" cstate="print"/>
          <a:srcRect/>
          <a:stretch>
            <a:fillRect/>
          </a:stretch>
        </p:blipFill>
        <p:spPr bwMode="auto">
          <a:xfrm>
            <a:off x="1752600" y="457200"/>
            <a:ext cx="6095999" cy="5663934"/>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2971800"/>
            <a:ext cx="7010400" cy="762000"/>
          </a:xfrm>
        </p:spPr>
        <p:txBody>
          <a:bodyPr>
            <a:normAutofit/>
          </a:bodyPr>
          <a:lstStyle/>
          <a:p>
            <a:pPr marL="0" indent="0">
              <a:buNone/>
            </a:pPr>
            <a:r>
              <a:rPr lang="en-US" dirty="0"/>
              <a:t>What makes a negotiation more complex?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possible complexities </a:t>
            </a:r>
          </a:p>
        </p:txBody>
      </p:sp>
      <p:sp>
        <p:nvSpPr>
          <p:cNvPr id="3" name="Content Placeholder 2"/>
          <p:cNvSpPr>
            <a:spLocks noGrp="1"/>
          </p:cNvSpPr>
          <p:nvPr>
            <p:ph idx="1"/>
          </p:nvPr>
        </p:nvSpPr>
        <p:spPr>
          <a:xfrm>
            <a:off x="1371600" y="1295400"/>
            <a:ext cx="7543800" cy="4876800"/>
          </a:xfrm>
        </p:spPr>
        <p:txBody>
          <a:bodyPr>
            <a:normAutofit fontScale="85000" lnSpcReduction="20000"/>
          </a:bodyPr>
          <a:lstStyle/>
          <a:p>
            <a:pPr marL="514350" indent="-514350">
              <a:buAutoNum type="arabicPeriod"/>
            </a:pPr>
            <a:r>
              <a:rPr lang="en-US" dirty="0"/>
              <a:t>Are there more than 2 parties?</a:t>
            </a:r>
          </a:p>
          <a:p>
            <a:pPr marL="514350" indent="-514350">
              <a:buAutoNum type="arabicPeriod"/>
            </a:pPr>
            <a:r>
              <a:rPr lang="en-US" dirty="0"/>
              <a:t>Are the parties monolithic?</a:t>
            </a:r>
          </a:p>
          <a:p>
            <a:pPr marL="514350" indent="-514350">
              <a:buAutoNum type="arabicPeriod"/>
            </a:pPr>
            <a:r>
              <a:rPr lang="en-US" dirty="0"/>
              <a:t>Is the game repetitive?</a:t>
            </a:r>
          </a:p>
          <a:p>
            <a:pPr marL="514350" indent="-514350">
              <a:buAutoNum type="arabicPeriod"/>
            </a:pPr>
            <a:r>
              <a:rPr lang="en-US" dirty="0"/>
              <a:t>Are there linkage effects?</a:t>
            </a:r>
          </a:p>
          <a:p>
            <a:pPr marL="514350" indent="-514350">
              <a:buAutoNum type="arabicPeriod"/>
            </a:pPr>
            <a:r>
              <a:rPr lang="en-US" dirty="0"/>
              <a:t>Is there more than one issue?</a:t>
            </a:r>
          </a:p>
          <a:p>
            <a:pPr marL="514350" indent="-514350">
              <a:buAutoNum type="arabicPeriod"/>
            </a:pPr>
            <a:r>
              <a:rPr lang="en-US" dirty="0"/>
              <a:t>Is an agreement required?</a:t>
            </a:r>
          </a:p>
          <a:p>
            <a:pPr marL="514350" indent="-514350">
              <a:buAutoNum type="arabicPeriod"/>
            </a:pPr>
            <a:r>
              <a:rPr lang="en-US" dirty="0"/>
              <a:t>Is ratification required?</a:t>
            </a:r>
          </a:p>
          <a:p>
            <a:pPr marL="514350" indent="-514350">
              <a:buAutoNum type="arabicPeriod"/>
            </a:pPr>
            <a:r>
              <a:rPr lang="en-US" dirty="0"/>
              <a:t>Are threats possible?</a:t>
            </a:r>
          </a:p>
          <a:p>
            <a:pPr marL="514350" indent="-514350">
              <a:buAutoNum type="arabicPeriod"/>
            </a:pPr>
            <a:r>
              <a:rPr lang="en-US" dirty="0"/>
              <a:t>Are there time constraints or time-related costs?</a:t>
            </a:r>
          </a:p>
          <a:p>
            <a:pPr marL="514350" indent="-514350">
              <a:buAutoNum type="arabicPeriod"/>
            </a:pPr>
            <a:r>
              <a:rPr lang="en-US" dirty="0"/>
              <a:t>Are the contracts binding?</a:t>
            </a:r>
          </a:p>
          <a:p>
            <a:pPr marL="514350" indent="-514350">
              <a:buAutoNum type="arabicPeriod"/>
            </a:pPr>
            <a:r>
              <a:rPr lang="en-US" dirty="0"/>
              <a:t>Are the negotiations private or public?</a:t>
            </a:r>
          </a:p>
          <a:p>
            <a:pPr marL="514350" indent="-514350">
              <a:buAutoNum type="arabicPeriod"/>
            </a:pPr>
            <a:r>
              <a:rPr lang="en-US" dirty="0"/>
              <a:t>What are the group norms?</a:t>
            </a:r>
          </a:p>
          <a:p>
            <a:pPr marL="514350" indent="-514350">
              <a:buAutoNum type="arabicPeriod"/>
            </a:pPr>
            <a:r>
              <a:rPr lang="en-US" dirty="0"/>
              <a:t>Is third party intervention possible?</a:t>
            </a:r>
          </a:p>
          <a:p>
            <a:pPr marL="514350" indent="-514350">
              <a:buAutoNum type="arabicPeriod"/>
            </a:pPr>
            <a:endParaRPr lang="en-US" dirty="0"/>
          </a:p>
          <a:p>
            <a:pPr marL="514350" indent="-514350">
              <a:buNone/>
            </a:pPr>
            <a:r>
              <a:rPr lang="en-US" dirty="0"/>
              <a:t>Source:  Howard Raiffa, </a:t>
            </a:r>
            <a:r>
              <a:rPr lang="en-US" i="1" dirty="0"/>
              <a:t>The Art &amp; Science of Negotiation</a:t>
            </a:r>
            <a:r>
              <a:rPr lang="en-US" dirty="0"/>
              <a:t>, pp. 11-19.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133600"/>
            <a:ext cx="7543800" cy="2590800"/>
          </a:xfrm>
        </p:spPr>
        <p:txBody>
          <a:bodyPr/>
          <a:lstStyle/>
          <a:p>
            <a:pPr marL="0" indent="0">
              <a:buNone/>
            </a:pPr>
            <a:r>
              <a:rPr lang="en-US" dirty="0"/>
              <a:t>“The most important thing in acting is honesty.  Once you’ve learned to fake that, you’ve got it made.”</a:t>
            </a:r>
          </a:p>
          <a:p>
            <a:pPr>
              <a:buNone/>
            </a:pPr>
            <a:r>
              <a:rPr lang="en-US" dirty="0"/>
              <a:t>	-- Samuel Goldwyn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2D652-1F87-6EDB-D442-A7B01ABC7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25DBE1-4A0F-0DE5-21EF-DFBA6C80D805}"/>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F61C422C-D7F5-D3EF-6249-EA5C385D515E}"/>
              </a:ext>
            </a:extLst>
          </p:cNvPr>
          <p:cNvSpPr>
            <a:spLocks noGrp="1"/>
          </p:cNvSpPr>
          <p:nvPr>
            <p:ph idx="1"/>
          </p:nvPr>
        </p:nvSpPr>
        <p:spPr/>
        <p:txBody>
          <a:bodyPr/>
          <a:lstStyle/>
          <a:p>
            <a:pPr marL="457200" indent="-457200">
              <a:buFont typeface="Arial" pitchFamily="34" charset="0"/>
              <a:buAutoNum type="arabicPeriod"/>
            </a:pPr>
            <a:r>
              <a:rPr lang="en-US" dirty="0">
                <a:solidFill>
                  <a:schemeClr val="bg1">
                    <a:lumMod val="75000"/>
                  </a:schemeClr>
                </a:solidFill>
              </a:rPr>
              <a:t>details</a:t>
            </a:r>
          </a:p>
          <a:p>
            <a:pPr marL="457200" indent="-457200">
              <a:buFont typeface="Arial" pitchFamily="34" charset="0"/>
              <a:buAutoNum type="arabicPeriod"/>
            </a:pPr>
            <a:r>
              <a:rPr lang="en-US" dirty="0">
                <a:solidFill>
                  <a:schemeClr val="bg1">
                    <a:lumMod val="75000"/>
                  </a:schemeClr>
                </a:solidFill>
              </a:rPr>
              <a:t>negotiations</a:t>
            </a:r>
          </a:p>
          <a:p>
            <a:pPr marL="457200" indent="-457200">
              <a:buFont typeface="Arial" pitchFamily="34" charset="0"/>
              <a:buAutoNum type="arabicPeriod"/>
            </a:pPr>
            <a:r>
              <a:rPr lang="en-US" dirty="0">
                <a:solidFill>
                  <a:srgbClr val="C00000"/>
                </a:solidFill>
              </a:rPr>
              <a:t>the Maine house</a:t>
            </a:r>
          </a:p>
          <a:p>
            <a:pPr marL="457200" indent="-457200">
              <a:buFont typeface="Arial" pitchFamily="34" charset="0"/>
              <a:buAutoNum type="arabicPeriod"/>
            </a:pPr>
            <a:r>
              <a:rPr lang="en-US" dirty="0"/>
              <a:t>Rose Bowl viewing party</a:t>
            </a:r>
          </a:p>
          <a:p>
            <a:pPr marL="457200" indent="-457200">
              <a:buFont typeface="Arial" pitchFamily="34" charset="0"/>
              <a:buAutoNum type="arabicPeriod"/>
            </a:pPr>
            <a:endParaRPr lang="en-US" dirty="0"/>
          </a:p>
        </p:txBody>
      </p:sp>
      <p:sp>
        <p:nvSpPr>
          <p:cNvPr id="4" name="Slide Number Placeholder 3">
            <a:extLst>
              <a:ext uri="{FF2B5EF4-FFF2-40B4-BE49-F238E27FC236}">
                <a16:creationId xmlns:a16="http://schemas.microsoft.com/office/drawing/2014/main" id="{694463F5-8EA2-B044-1649-C733044EAC0C}"/>
              </a:ext>
            </a:extLst>
          </p:cNvPr>
          <p:cNvSpPr>
            <a:spLocks noGrp="1"/>
          </p:cNvSpPr>
          <p:nvPr>
            <p:ph type="sldNum" sz="quarter" idx="12"/>
          </p:nvPr>
        </p:nvSpPr>
        <p:spPr/>
        <p:txBody>
          <a:bodyPr/>
          <a:lstStyle/>
          <a:p>
            <a:fld id="{F8D59B09-23C8-46BA-B508-CE17BADF421E}" type="slidenum">
              <a:rPr lang="en-US" smtClean="0"/>
              <a:pPr/>
              <a:t>34</a:t>
            </a:fld>
            <a:endParaRPr lang="en-US"/>
          </a:p>
        </p:txBody>
      </p:sp>
    </p:spTree>
    <p:extLst>
      <p:ext uri="{BB962C8B-B14F-4D97-AF65-F5344CB8AC3E}">
        <p14:creationId xmlns:p14="http://schemas.microsoft.com/office/powerpoint/2010/main" val="3372629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selling a Maine house</a:t>
            </a:r>
          </a:p>
        </p:txBody>
      </p:sp>
      <p:sp>
        <p:nvSpPr>
          <p:cNvPr id="3" name="Content Placeholder 2"/>
          <p:cNvSpPr>
            <a:spLocks noGrp="1"/>
          </p:cNvSpPr>
          <p:nvPr>
            <p:ph idx="1"/>
          </p:nvPr>
        </p:nvSpPr>
        <p:spPr>
          <a:xfrm>
            <a:off x="762000" y="1752600"/>
            <a:ext cx="7848600" cy="4038600"/>
          </a:xfrm>
        </p:spPr>
        <p:txBody>
          <a:bodyPr>
            <a:normAutofit/>
          </a:bodyPr>
          <a:lstStyle/>
          <a:p>
            <a:pPr marL="0" indent="0">
              <a:spcBef>
                <a:spcPts val="1200"/>
              </a:spcBef>
              <a:buNone/>
            </a:pPr>
            <a:r>
              <a:rPr lang="en-US" sz="2000" dirty="0"/>
              <a:t>Game designed by Bill Samuelson at Boston University.</a:t>
            </a:r>
          </a:p>
          <a:p>
            <a:pPr marL="0" indent="0">
              <a:spcBef>
                <a:spcPts val="1200"/>
              </a:spcBef>
              <a:buNone/>
            </a:pPr>
            <a:r>
              <a:rPr lang="en-US" sz="2000" dirty="0"/>
              <a:t>Some of you will be buyers, others sellers.</a:t>
            </a:r>
          </a:p>
          <a:p>
            <a:pPr marL="0" indent="0">
              <a:spcBef>
                <a:spcPts val="1200"/>
              </a:spcBef>
              <a:buNone/>
            </a:pPr>
            <a:r>
              <a:rPr lang="en-US" sz="2000" dirty="0"/>
              <a:t>Not all of you will have the same information.</a:t>
            </a:r>
          </a:p>
          <a:p>
            <a:pPr marL="0" indent="0">
              <a:spcBef>
                <a:spcPts val="1200"/>
              </a:spcBef>
              <a:buNone/>
            </a:pPr>
            <a:r>
              <a:rPr lang="en-US" sz="2000" dirty="0"/>
              <a:t>You will have 10 minutes to read and prepare for the negotiation and 15 minutes to do it and report.</a:t>
            </a:r>
          </a:p>
          <a:p>
            <a:pPr marL="0" indent="0">
              <a:spcBef>
                <a:spcPts val="1200"/>
              </a:spcBef>
              <a:buNone/>
            </a:pPr>
            <a:r>
              <a:rPr lang="en-US" sz="2000" dirty="0"/>
              <a:t>We’ll count off pairs and let you decide who’s a buyer and who’s a seller.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C5B4FE-06FF-B406-E826-25697E37F646}"/>
              </a:ext>
            </a:extLst>
          </p:cNvPr>
          <p:cNvSpPr>
            <a:spLocks noGrp="1"/>
          </p:cNvSpPr>
          <p:nvPr>
            <p:ph idx="1"/>
          </p:nvPr>
        </p:nvSpPr>
        <p:spPr>
          <a:xfrm>
            <a:off x="457200" y="914400"/>
            <a:ext cx="8229600" cy="5211763"/>
          </a:xfrm>
        </p:spPr>
        <p:txBody>
          <a:bodyPr>
            <a:normAutofit/>
          </a:bodyPr>
          <a:lstStyle/>
          <a:p>
            <a:r>
              <a:rPr lang="en-US" sz="2000" dirty="0">
                <a:latin typeface="+mn-lt"/>
              </a:rPr>
              <a:t>Some of you will even-numbered pairs and some will be odd-numbered.</a:t>
            </a:r>
            <a:br>
              <a:rPr lang="en-US" sz="2000" dirty="0">
                <a:latin typeface="+mn-lt"/>
              </a:rPr>
            </a:br>
            <a:r>
              <a:rPr lang="en-US" sz="2000" dirty="0">
                <a:latin typeface="+mn-lt"/>
              </a:rPr>
              <a:t>Instructions are posted  in the Files &gt; Maine House folder on Canvas.</a:t>
            </a:r>
            <a:br>
              <a:rPr lang="en-US" sz="2000" dirty="0">
                <a:latin typeface="+mn-lt"/>
              </a:rPr>
            </a:br>
            <a:br>
              <a:rPr lang="en-US" sz="2000" dirty="0">
                <a:latin typeface="+mn-lt"/>
              </a:rPr>
            </a:br>
            <a:r>
              <a:rPr lang="en-US" sz="2000" dirty="0">
                <a:latin typeface="+mn-lt"/>
              </a:rPr>
              <a:t>It is up to you to decide who is the buyer and who is the seller.</a:t>
            </a:r>
            <a:br>
              <a:rPr lang="en-US" sz="2000" dirty="0">
                <a:latin typeface="+mn-lt"/>
              </a:rPr>
            </a:br>
            <a:br>
              <a:rPr lang="en-US" sz="2000" dirty="0">
                <a:latin typeface="+mn-lt"/>
              </a:rPr>
            </a:br>
            <a:r>
              <a:rPr lang="en-US" sz="2000" dirty="0">
                <a:latin typeface="+mn-lt"/>
              </a:rPr>
              <a:t>Remember your pair number and keep track of:</a:t>
            </a:r>
            <a:br>
              <a:rPr lang="en-US" sz="2000" dirty="0">
                <a:latin typeface="+mn-lt"/>
              </a:rPr>
            </a:br>
            <a:br>
              <a:rPr lang="en-US" sz="2000" dirty="0">
                <a:latin typeface="+mn-lt"/>
              </a:rPr>
            </a:br>
            <a:r>
              <a:rPr lang="en-US" sz="2000" dirty="0">
                <a:latin typeface="+mn-lt"/>
              </a:rPr>
              <a:t>1.  Your first offers,</a:t>
            </a:r>
            <a:br>
              <a:rPr lang="en-US" sz="2000" dirty="0">
                <a:latin typeface="+mn-lt"/>
              </a:rPr>
            </a:br>
            <a:r>
              <a:rPr lang="en-US" sz="2000" dirty="0">
                <a:latin typeface="+mn-lt"/>
              </a:rPr>
              <a:t>2.  The total number of offers back-and-forth.</a:t>
            </a:r>
            <a:br>
              <a:rPr lang="en-US" sz="2000" dirty="0">
                <a:latin typeface="+mn-lt"/>
              </a:rPr>
            </a:br>
            <a:r>
              <a:rPr lang="en-US" sz="2000" dirty="0">
                <a:latin typeface="+mn-lt"/>
              </a:rPr>
              <a:t>3.  The final price and the number of acres sold.</a:t>
            </a:r>
            <a:br>
              <a:rPr lang="en-US" sz="2000" dirty="0">
                <a:latin typeface="+mn-lt"/>
              </a:rPr>
            </a:br>
            <a:br>
              <a:rPr lang="en-US" sz="2000" dirty="0">
                <a:latin typeface="+mn-lt"/>
              </a:rPr>
            </a:br>
            <a:r>
              <a:rPr lang="en-US" sz="2000" dirty="0">
                <a:latin typeface="+mn-lt"/>
              </a:rPr>
              <a:t>After you finish, report your results here</a:t>
            </a:r>
            <a:r>
              <a:rPr lang="en-US" sz="2000" dirty="0"/>
              <a:t>:  </a:t>
            </a:r>
            <a:r>
              <a:rPr lang="en-US" sz="2000" dirty="0">
                <a:hlinkClick r:id="rId2"/>
              </a:rPr>
              <a:t>https://tinyurl.com/W26MaineHouse</a:t>
            </a:r>
            <a:endParaRPr lang="en-US" sz="2000" dirty="0"/>
          </a:p>
          <a:p>
            <a:endParaRPr lang="en-US" sz="2000" dirty="0"/>
          </a:p>
        </p:txBody>
      </p:sp>
    </p:spTree>
    <p:extLst>
      <p:ext uri="{BB962C8B-B14F-4D97-AF65-F5344CB8AC3E}">
        <p14:creationId xmlns:p14="http://schemas.microsoft.com/office/powerpoint/2010/main" val="3830208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B6EB-2DB9-4083-BAD8-7230ED6005F7}"/>
              </a:ext>
            </a:extLst>
          </p:cNvPr>
          <p:cNvSpPr>
            <a:spLocks noGrp="1"/>
          </p:cNvSpPr>
          <p:nvPr>
            <p:ph type="title"/>
          </p:nvPr>
        </p:nvSpPr>
        <p:spPr>
          <a:xfrm>
            <a:off x="685800" y="1371600"/>
            <a:ext cx="7772400" cy="3687762"/>
          </a:xfrm>
        </p:spPr>
        <p:txBody>
          <a:bodyPr>
            <a:normAutofit/>
          </a:bodyPr>
          <a:lstStyle/>
          <a:p>
            <a:r>
              <a:rPr lang="en-US" sz="3600" dirty="0">
                <a:solidFill>
                  <a:srgbClr val="C00000"/>
                </a:solidFill>
              </a:rPr>
              <a:t>STOP HERE UNTIL AFTER YOU’VE FINISHED THE EXERCISE</a:t>
            </a:r>
          </a:p>
        </p:txBody>
      </p:sp>
    </p:spTree>
    <p:extLst>
      <p:ext uri="{BB962C8B-B14F-4D97-AF65-F5344CB8AC3E}">
        <p14:creationId xmlns:p14="http://schemas.microsoft.com/office/powerpoint/2010/main" val="5655192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362200"/>
            <a:ext cx="6858000" cy="2743200"/>
          </a:xfrm>
        </p:spPr>
        <p:txBody>
          <a:bodyPr>
            <a:normAutofit/>
          </a:bodyPr>
          <a:lstStyle/>
          <a:p>
            <a:pPr>
              <a:buNone/>
            </a:pPr>
            <a:r>
              <a:rPr lang="en-US" dirty="0"/>
              <a:t>How many think they did really well?</a:t>
            </a:r>
          </a:p>
          <a:p>
            <a:pPr>
              <a:buNone/>
            </a:pPr>
            <a:r>
              <a:rPr lang="en-US" dirty="0"/>
              <a:t>Did anyone get skunked (zero profit)?</a:t>
            </a:r>
          </a:p>
          <a:p>
            <a:pPr>
              <a:buNone/>
            </a:pPr>
            <a:r>
              <a:rPr lang="en-US" dirty="0"/>
              <a:t>Strategies that worked or did not work?</a:t>
            </a:r>
          </a:p>
          <a:p>
            <a:pPr>
              <a:buNone/>
            </a:pPr>
            <a:r>
              <a:rPr lang="en-US" dirty="0"/>
              <a:t>How many chose the 17 acre option?</a:t>
            </a:r>
          </a:p>
          <a:p>
            <a:pPr>
              <a:buNone/>
            </a:pPr>
            <a:r>
              <a:rPr lang="en-US" dirty="0"/>
              <a:t>How many chose the 14 acre option?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dirty="0"/>
              <a:t>What worked well</a:t>
            </a:r>
            <a:br>
              <a:rPr lang="en-US" dirty="0"/>
            </a:br>
            <a:r>
              <a:rPr lang="en-US" dirty="0"/>
              <a:t>or not so well?</a:t>
            </a:r>
          </a:p>
        </p:txBody>
      </p:sp>
    </p:spTree>
    <p:extLst>
      <p:ext uri="{BB962C8B-B14F-4D97-AF65-F5344CB8AC3E}">
        <p14:creationId xmlns:p14="http://schemas.microsoft.com/office/powerpoint/2010/main" val="22023311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observations</a:t>
            </a:r>
          </a:p>
        </p:txBody>
      </p:sp>
      <p:sp>
        <p:nvSpPr>
          <p:cNvPr id="3" name="Content Placeholder 2"/>
          <p:cNvSpPr>
            <a:spLocks noGrp="1"/>
          </p:cNvSpPr>
          <p:nvPr>
            <p:ph idx="1"/>
          </p:nvPr>
        </p:nvSpPr>
        <p:spPr>
          <a:xfrm>
            <a:off x="914400" y="1600200"/>
            <a:ext cx="7467600" cy="4572000"/>
          </a:xfrm>
        </p:spPr>
        <p:txBody>
          <a:bodyPr>
            <a:normAutofit fontScale="85000" lnSpcReduction="10000"/>
          </a:bodyPr>
          <a:lstStyle/>
          <a:p>
            <a:pPr marL="0" indent="0">
              <a:spcBef>
                <a:spcPts val="2000"/>
              </a:spcBef>
              <a:buNone/>
            </a:pPr>
            <a:r>
              <a:rPr lang="en-US" dirty="0"/>
              <a:t>Make the pie bigger.  Try to create a larger zone of agreement to share.</a:t>
            </a:r>
          </a:p>
          <a:p>
            <a:pPr marL="0" indent="0">
              <a:spcBef>
                <a:spcPts val="2000"/>
              </a:spcBef>
              <a:buNone/>
            </a:pPr>
            <a:r>
              <a:rPr lang="en-US" dirty="0"/>
              <a:t>Negotiations tend to end in the middle between the opening offers.</a:t>
            </a:r>
          </a:p>
          <a:p>
            <a:pPr marL="0" indent="0">
              <a:spcBef>
                <a:spcPts val="2000"/>
              </a:spcBef>
              <a:buNone/>
            </a:pPr>
            <a:r>
              <a:rPr lang="en-US" dirty="0"/>
              <a:t>Biggest mistake is being too generous in the first offer.  Need to ask for a lot but not so much that the expected midpoint is outside any zone of agreement. Helps to compare offers by calculating profit.</a:t>
            </a:r>
          </a:p>
          <a:p>
            <a:pPr marL="0" indent="0">
              <a:spcBef>
                <a:spcPts val="2000"/>
              </a:spcBef>
              <a:buNone/>
            </a:pPr>
            <a:r>
              <a:rPr lang="en-US" dirty="0"/>
              <a:t>Helps to ask questions like, “Suppose we changed the deal this way?  What would that do?”</a:t>
            </a:r>
          </a:p>
          <a:p>
            <a:pPr marL="0" indent="0">
              <a:spcBef>
                <a:spcPts val="2000"/>
              </a:spcBef>
              <a:buNone/>
            </a:pPr>
            <a:r>
              <a:rPr lang="en-US" dirty="0"/>
              <a:t>It also helps to be obstinate but being unreasonable doesn’t help.</a:t>
            </a:r>
          </a:p>
          <a:p>
            <a:pPr marL="0" indent="0">
              <a:spcBef>
                <a:spcPts val="2000"/>
              </a:spcBef>
              <a:buNone/>
            </a:pPr>
            <a:r>
              <a:rPr lang="en-US" dirty="0"/>
              <a:t>Lots of negotiations end “on the courthouse steps.”</a:t>
            </a:r>
          </a:p>
        </p:txBody>
      </p:sp>
    </p:spTree>
    <p:extLst>
      <p:ext uri="{BB962C8B-B14F-4D97-AF65-F5344CB8AC3E}">
        <p14:creationId xmlns:p14="http://schemas.microsoft.com/office/powerpoint/2010/main" val="3290693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two versions</a:t>
            </a:r>
          </a:p>
        </p:txBody>
      </p:sp>
      <p:sp>
        <p:nvSpPr>
          <p:cNvPr id="3" name="Content Placeholder 2"/>
          <p:cNvSpPr>
            <a:spLocks noGrp="1"/>
          </p:cNvSpPr>
          <p:nvPr>
            <p:ph idx="1"/>
          </p:nvPr>
        </p:nvSpPr>
        <p:spPr>
          <a:xfrm>
            <a:off x="1219200" y="1524000"/>
            <a:ext cx="6629400" cy="4343400"/>
          </a:xfrm>
        </p:spPr>
        <p:txBody>
          <a:bodyPr>
            <a:normAutofit fontScale="92500" lnSpcReduction="10000"/>
          </a:bodyPr>
          <a:lstStyle/>
          <a:p>
            <a:pPr>
              <a:buNone/>
            </a:pPr>
            <a:r>
              <a:rPr lang="en-US" dirty="0"/>
              <a:t>All buyers had same information:</a:t>
            </a:r>
          </a:p>
          <a:p>
            <a:pPr marL="230188">
              <a:buNone/>
            </a:pPr>
            <a:r>
              <a:rPr lang="en-US" dirty="0"/>
              <a:t>Reserve price of $150K for house + 17 acres</a:t>
            </a:r>
          </a:p>
          <a:p>
            <a:pPr marL="230188">
              <a:buNone/>
            </a:pPr>
            <a:r>
              <a:rPr lang="en-US" dirty="0"/>
              <a:t>or $127K for house + 14 acres</a:t>
            </a:r>
          </a:p>
          <a:p>
            <a:pPr indent="-3175">
              <a:buNone/>
            </a:pPr>
            <a:endParaRPr lang="en-US" dirty="0"/>
          </a:p>
          <a:p>
            <a:pPr>
              <a:buNone/>
            </a:pPr>
            <a:r>
              <a:rPr lang="en-US" dirty="0"/>
              <a:t>Odd sellers:</a:t>
            </a:r>
          </a:p>
          <a:p>
            <a:pPr marL="230188">
              <a:buNone/>
            </a:pPr>
            <a:r>
              <a:rPr lang="en-US" dirty="0"/>
              <a:t>Reserve price of $120K for house + 17 acres</a:t>
            </a:r>
          </a:p>
          <a:p>
            <a:pPr marL="230188">
              <a:buNone/>
            </a:pPr>
            <a:r>
              <a:rPr lang="en-US" dirty="0"/>
              <a:t>or $107K for house + 14 acres</a:t>
            </a:r>
          </a:p>
          <a:p>
            <a:pPr>
              <a:buNone/>
            </a:pPr>
            <a:endParaRPr lang="en-US" dirty="0"/>
          </a:p>
          <a:p>
            <a:pPr>
              <a:buNone/>
            </a:pPr>
            <a:r>
              <a:rPr lang="en-US" dirty="0"/>
              <a:t>Even sellers:</a:t>
            </a:r>
          </a:p>
          <a:p>
            <a:pPr marL="230188">
              <a:buNone/>
            </a:pPr>
            <a:r>
              <a:rPr lang="en-US" dirty="0"/>
              <a:t>Reserve price of $120K for house + 17 acres</a:t>
            </a:r>
          </a:p>
          <a:p>
            <a:pPr marL="230188">
              <a:buNone/>
            </a:pPr>
            <a:r>
              <a:rPr lang="en-US" dirty="0"/>
              <a:t>or $85K for house + 14 acres</a:t>
            </a: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tabLst>
                <a:tab pos="3598863" algn="l"/>
              </a:tabLst>
            </a:pPr>
            <a:r>
              <a:rPr lang="en-US" sz="2000" dirty="0"/>
              <a:t>House + 17 acres:</a:t>
            </a:r>
          </a:p>
          <a:p>
            <a:pPr lvl="1">
              <a:tabLst>
                <a:tab pos="3598863" algn="l"/>
              </a:tabLst>
            </a:pPr>
            <a:r>
              <a:rPr lang="en-US" sz="2000" dirty="0"/>
              <a:t>Buyer’s reserve	$150K</a:t>
            </a:r>
          </a:p>
          <a:p>
            <a:pPr lvl="1">
              <a:tabLst>
                <a:tab pos="3598863" algn="l"/>
              </a:tabLst>
            </a:pPr>
            <a:r>
              <a:rPr lang="en-US" sz="2000" dirty="0"/>
              <a:t>Seller’s reserve	$120K</a:t>
            </a:r>
          </a:p>
          <a:p>
            <a:pPr lvl="1">
              <a:tabLst>
                <a:tab pos="3598863" algn="l"/>
              </a:tabLst>
            </a:pPr>
            <a:r>
              <a:rPr lang="en-US" sz="2000" dirty="0"/>
              <a:t>“Profit” to be split	$  30K</a:t>
            </a:r>
          </a:p>
          <a:p>
            <a:pPr>
              <a:buNone/>
              <a:tabLst>
                <a:tab pos="3598863" algn="l"/>
              </a:tabLst>
            </a:pPr>
            <a:endParaRPr lang="en-US" sz="2000" dirty="0"/>
          </a:p>
          <a:p>
            <a:pPr>
              <a:buNone/>
              <a:tabLst>
                <a:tab pos="3598863" algn="l"/>
              </a:tabLst>
            </a:pPr>
            <a:r>
              <a:rPr lang="en-US" sz="2000" dirty="0"/>
              <a:t>House + 14 acres:</a:t>
            </a:r>
          </a:p>
          <a:p>
            <a:pPr lvl="1">
              <a:tabLst>
                <a:tab pos="3598863" algn="l"/>
              </a:tabLst>
            </a:pPr>
            <a:r>
              <a:rPr lang="en-US" sz="2000" dirty="0"/>
              <a:t>Buyer’s reserve	$127K</a:t>
            </a:r>
          </a:p>
          <a:p>
            <a:pPr lvl="1">
              <a:tabLst>
                <a:tab pos="3598863" algn="l"/>
              </a:tabLst>
            </a:pPr>
            <a:r>
              <a:rPr lang="en-US" sz="2000" dirty="0"/>
              <a:t>Seller’s reserve	$107K</a:t>
            </a:r>
          </a:p>
          <a:p>
            <a:pPr lvl="1">
              <a:tabLst>
                <a:tab pos="3598863" algn="l"/>
              </a:tabLst>
            </a:pPr>
            <a:r>
              <a:rPr lang="en-US" sz="2000" dirty="0"/>
              <a:t>“Profit” to be split	$  20K</a:t>
            </a:r>
          </a:p>
        </p:txBody>
      </p:sp>
      <p:sp>
        <p:nvSpPr>
          <p:cNvPr id="2" name="Title 1"/>
          <p:cNvSpPr>
            <a:spLocks noGrp="1"/>
          </p:cNvSpPr>
          <p:nvPr>
            <p:ph type="title"/>
          </p:nvPr>
        </p:nvSpPr>
        <p:spPr/>
        <p:txBody>
          <a:bodyPr>
            <a:normAutofit/>
          </a:bodyPr>
          <a:lstStyle/>
          <a:p>
            <a:r>
              <a:rPr lang="en-US" sz="3200" dirty="0"/>
              <a:t>odd pairs</a:t>
            </a:r>
          </a:p>
        </p:txBody>
      </p:sp>
      <p:sp>
        <p:nvSpPr>
          <p:cNvPr id="4" name="TextBox 3"/>
          <p:cNvSpPr txBox="1"/>
          <p:nvPr/>
        </p:nvSpPr>
        <p:spPr>
          <a:xfrm>
            <a:off x="5391978" y="2074277"/>
            <a:ext cx="2895600" cy="1323439"/>
          </a:xfrm>
          <a:prstGeom prst="rect">
            <a:avLst/>
          </a:prstGeom>
          <a:noFill/>
        </p:spPr>
        <p:txBody>
          <a:bodyPr wrap="square" rtlCol="0">
            <a:spAutoFit/>
          </a:bodyPr>
          <a:lstStyle/>
          <a:p>
            <a:r>
              <a:rPr lang="en-US" sz="2000" dirty="0">
                <a:solidFill>
                  <a:srgbClr val="FF0000"/>
                </a:solidFill>
              </a:rPr>
              <a:t>Most odd pairs should pick the house + 17 acres option because there’s more profit to split.</a:t>
            </a:r>
          </a:p>
        </p:txBody>
      </p:sp>
      <p:sp>
        <p:nvSpPr>
          <p:cNvPr id="5" name="Rounded Rectangle 4"/>
          <p:cNvSpPr/>
          <p:nvPr/>
        </p:nvSpPr>
        <p:spPr>
          <a:xfrm>
            <a:off x="4002156" y="2415822"/>
            <a:ext cx="990600" cy="476175"/>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even pairs</a:t>
            </a:r>
          </a:p>
        </p:txBody>
      </p:sp>
      <p:sp>
        <p:nvSpPr>
          <p:cNvPr id="3" name="Content Placeholder 2"/>
          <p:cNvSpPr>
            <a:spLocks noGrp="1"/>
          </p:cNvSpPr>
          <p:nvPr>
            <p:ph idx="1"/>
          </p:nvPr>
        </p:nvSpPr>
        <p:spPr/>
        <p:txBody>
          <a:bodyPr>
            <a:normAutofit/>
          </a:bodyPr>
          <a:lstStyle/>
          <a:p>
            <a:pPr>
              <a:buNone/>
              <a:tabLst>
                <a:tab pos="3598863" algn="l"/>
              </a:tabLst>
            </a:pPr>
            <a:r>
              <a:rPr lang="en-US" sz="2000" dirty="0"/>
              <a:t>House + 17 acres:</a:t>
            </a:r>
          </a:p>
          <a:p>
            <a:pPr lvl="1">
              <a:tabLst>
                <a:tab pos="3598863" algn="l"/>
              </a:tabLst>
            </a:pPr>
            <a:r>
              <a:rPr lang="en-US" sz="2000" dirty="0"/>
              <a:t>Buyer’s reserve	$150K</a:t>
            </a:r>
          </a:p>
          <a:p>
            <a:pPr lvl="1">
              <a:tabLst>
                <a:tab pos="3598863" algn="l"/>
              </a:tabLst>
            </a:pPr>
            <a:r>
              <a:rPr lang="en-US" sz="2000" dirty="0"/>
              <a:t>Seller’s reserve	$120K</a:t>
            </a:r>
          </a:p>
          <a:p>
            <a:pPr lvl="1">
              <a:tabLst>
                <a:tab pos="3598863" algn="l"/>
              </a:tabLst>
            </a:pPr>
            <a:r>
              <a:rPr lang="en-US" sz="2000" dirty="0"/>
              <a:t>“Profit” to be split	$  30K</a:t>
            </a:r>
          </a:p>
          <a:p>
            <a:pPr>
              <a:buNone/>
              <a:tabLst>
                <a:tab pos="3598863" algn="l"/>
              </a:tabLst>
            </a:pPr>
            <a:endParaRPr lang="en-US" sz="2000" dirty="0"/>
          </a:p>
          <a:p>
            <a:pPr>
              <a:buNone/>
              <a:tabLst>
                <a:tab pos="3598863" algn="l"/>
              </a:tabLst>
            </a:pPr>
            <a:r>
              <a:rPr lang="en-US" sz="2000" dirty="0"/>
              <a:t>House + 14 acres:</a:t>
            </a:r>
          </a:p>
          <a:p>
            <a:pPr lvl="1">
              <a:tabLst>
                <a:tab pos="3598863" algn="l"/>
              </a:tabLst>
            </a:pPr>
            <a:r>
              <a:rPr lang="en-US" sz="2000" dirty="0"/>
              <a:t>Buyer’s reserve	$127K</a:t>
            </a:r>
          </a:p>
          <a:p>
            <a:pPr lvl="1">
              <a:tabLst>
                <a:tab pos="3598863" algn="l"/>
              </a:tabLst>
            </a:pPr>
            <a:r>
              <a:rPr lang="en-US" sz="2000" dirty="0"/>
              <a:t>Seller’s reserve	$  85K</a:t>
            </a:r>
          </a:p>
          <a:p>
            <a:pPr lvl="1">
              <a:tabLst>
                <a:tab pos="3598863" algn="l"/>
              </a:tabLst>
            </a:pPr>
            <a:r>
              <a:rPr lang="en-US" sz="2000" dirty="0"/>
              <a:t>“Profit” to be split	$  42K</a:t>
            </a:r>
          </a:p>
        </p:txBody>
      </p:sp>
      <p:sp>
        <p:nvSpPr>
          <p:cNvPr id="4" name="TextBox 3"/>
          <p:cNvSpPr txBox="1"/>
          <p:nvPr/>
        </p:nvSpPr>
        <p:spPr>
          <a:xfrm>
            <a:off x="5562600" y="4064168"/>
            <a:ext cx="2895600" cy="1015663"/>
          </a:xfrm>
          <a:prstGeom prst="rect">
            <a:avLst/>
          </a:prstGeom>
          <a:noFill/>
        </p:spPr>
        <p:txBody>
          <a:bodyPr wrap="square" rtlCol="0">
            <a:spAutoFit/>
          </a:bodyPr>
          <a:lstStyle/>
          <a:p>
            <a:r>
              <a:rPr lang="en-US" sz="2000" dirty="0">
                <a:solidFill>
                  <a:srgbClr val="FF0000"/>
                </a:solidFill>
              </a:rPr>
              <a:t>Most even pairs should pick the house + 14 acres option.</a:t>
            </a:r>
          </a:p>
        </p:txBody>
      </p:sp>
      <p:sp>
        <p:nvSpPr>
          <p:cNvPr id="5" name="Rounded Rectangle 4"/>
          <p:cNvSpPr/>
          <p:nvPr/>
        </p:nvSpPr>
        <p:spPr>
          <a:xfrm>
            <a:off x="3962400" y="4233333"/>
            <a:ext cx="990600" cy="462846"/>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55008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0E01-9E02-11DE-03EA-3DF1ABAC61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601D97-2F8E-EB91-4C81-01C98D71AA2B}"/>
              </a:ext>
            </a:extLst>
          </p:cNvPr>
          <p:cNvSpPr>
            <a:spLocks noGrp="1"/>
          </p:cNvSpPr>
          <p:nvPr>
            <p:ph type="title"/>
          </p:nvPr>
        </p:nvSpPr>
        <p:spPr/>
        <p:txBody>
          <a:bodyPr>
            <a:normAutofit/>
          </a:bodyPr>
          <a:lstStyle/>
          <a:p>
            <a:r>
              <a:rPr lang="en-US" sz="3200" dirty="0"/>
              <a:t>agenda</a:t>
            </a:r>
          </a:p>
        </p:txBody>
      </p:sp>
      <p:sp>
        <p:nvSpPr>
          <p:cNvPr id="3" name="Content Placeholder 2">
            <a:extLst>
              <a:ext uri="{FF2B5EF4-FFF2-40B4-BE49-F238E27FC236}">
                <a16:creationId xmlns:a16="http://schemas.microsoft.com/office/drawing/2014/main" id="{FC9DA13B-E27B-6EAA-4A10-8D2B576EC7A8}"/>
              </a:ext>
            </a:extLst>
          </p:cNvPr>
          <p:cNvSpPr>
            <a:spLocks noGrp="1"/>
          </p:cNvSpPr>
          <p:nvPr>
            <p:ph idx="1"/>
          </p:nvPr>
        </p:nvSpPr>
        <p:spPr/>
        <p:txBody>
          <a:bodyPr/>
          <a:lstStyle/>
          <a:p>
            <a:pPr marL="457200" indent="-457200">
              <a:buFont typeface="Arial" pitchFamily="34" charset="0"/>
              <a:buAutoNum type="arabicPeriod"/>
            </a:pPr>
            <a:r>
              <a:rPr lang="en-US" dirty="0">
                <a:solidFill>
                  <a:schemeClr val="bg1">
                    <a:lumMod val="75000"/>
                  </a:schemeClr>
                </a:solidFill>
              </a:rPr>
              <a:t>details</a:t>
            </a:r>
          </a:p>
          <a:p>
            <a:pPr marL="457200" indent="-457200">
              <a:buFont typeface="Arial" pitchFamily="34" charset="0"/>
              <a:buAutoNum type="arabicPeriod"/>
            </a:pPr>
            <a:r>
              <a:rPr lang="en-US" dirty="0">
                <a:solidFill>
                  <a:schemeClr val="bg1">
                    <a:lumMod val="75000"/>
                  </a:schemeClr>
                </a:solidFill>
              </a:rPr>
              <a:t>negotiations</a:t>
            </a:r>
          </a:p>
          <a:p>
            <a:pPr marL="457200" indent="-457200">
              <a:buFont typeface="Arial" pitchFamily="34" charset="0"/>
              <a:buAutoNum type="arabicPeriod"/>
            </a:pPr>
            <a:r>
              <a:rPr lang="en-US" dirty="0">
                <a:solidFill>
                  <a:schemeClr val="bg1">
                    <a:lumMod val="75000"/>
                  </a:schemeClr>
                </a:solidFill>
              </a:rPr>
              <a:t>the Maine house</a:t>
            </a:r>
          </a:p>
          <a:p>
            <a:pPr marL="457200" indent="-457200">
              <a:buFont typeface="Arial" pitchFamily="34" charset="0"/>
              <a:buAutoNum type="arabicPeriod"/>
            </a:pPr>
            <a:r>
              <a:rPr lang="en-US" dirty="0">
                <a:solidFill>
                  <a:srgbClr val="C00000"/>
                </a:solidFill>
              </a:rPr>
              <a:t>Rose Bowl viewing party</a:t>
            </a:r>
          </a:p>
          <a:p>
            <a:pPr marL="457200" indent="-457200">
              <a:buFont typeface="Arial" pitchFamily="34" charset="0"/>
              <a:buAutoNum type="arabicPeriod"/>
            </a:pPr>
            <a:endParaRPr lang="en-US" dirty="0"/>
          </a:p>
        </p:txBody>
      </p:sp>
      <p:sp>
        <p:nvSpPr>
          <p:cNvPr id="4" name="Slide Number Placeholder 3">
            <a:extLst>
              <a:ext uri="{FF2B5EF4-FFF2-40B4-BE49-F238E27FC236}">
                <a16:creationId xmlns:a16="http://schemas.microsoft.com/office/drawing/2014/main" id="{87A102E5-362B-2949-9AC9-C3EACAA46FBB}"/>
              </a:ext>
            </a:extLst>
          </p:cNvPr>
          <p:cNvSpPr>
            <a:spLocks noGrp="1"/>
          </p:cNvSpPr>
          <p:nvPr>
            <p:ph type="sldNum" sz="quarter" idx="12"/>
          </p:nvPr>
        </p:nvSpPr>
        <p:spPr/>
        <p:txBody>
          <a:bodyPr/>
          <a:lstStyle/>
          <a:p>
            <a:fld id="{F8D59B09-23C8-46BA-B508-CE17BADF421E}" type="slidenum">
              <a:rPr lang="en-US" smtClean="0"/>
              <a:pPr/>
              <a:t>44</a:t>
            </a:fld>
            <a:endParaRPr lang="en-US"/>
          </a:p>
        </p:txBody>
      </p:sp>
    </p:spTree>
    <p:extLst>
      <p:ext uri="{BB962C8B-B14F-4D97-AF65-F5344CB8AC3E}">
        <p14:creationId xmlns:p14="http://schemas.microsoft.com/office/powerpoint/2010/main" val="10814860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55420-3539-A9B7-C10D-C9D397DA4678}"/>
              </a:ext>
            </a:extLst>
          </p:cNvPr>
          <p:cNvSpPr>
            <a:spLocks noGrp="1"/>
          </p:cNvSpPr>
          <p:nvPr>
            <p:ph type="title"/>
          </p:nvPr>
        </p:nvSpPr>
        <p:spPr/>
        <p:txBody>
          <a:bodyPr>
            <a:normAutofit/>
          </a:bodyPr>
          <a:lstStyle/>
          <a:p>
            <a:r>
              <a:rPr lang="en-US" sz="3200" dirty="0"/>
              <a:t>another negotiation</a:t>
            </a:r>
          </a:p>
        </p:txBody>
      </p:sp>
      <p:sp>
        <p:nvSpPr>
          <p:cNvPr id="3" name="Content Placeholder 2">
            <a:extLst>
              <a:ext uri="{FF2B5EF4-FFF2-40B4-BE49-F238E27FC236}">
                <a16:creationId xmlns:a16="http://schemas.microsoft.com/office/drawing/2014/main" id="{BF8DCC76-6F63-CE42-B351-A4D58C5F85B0}"/>
              </a:ext>
            </a:extLst>
          </p:cNvPr>
          <p:cNvSpPr>
            <a:spLocks noGrp="1"/>
          </p:cNvSpPr>
          <p:nvPr>
            <p:ph idx="1"/>
          </p:nvPr>
        </p:nvSpPr>
        <p:spPr/>
        <p:txBody>
          <a:bodyPr>
            <a:normAutofit/>
          </a:bodyPr>
          <a:lstStyle/>
          <a:p>
            <a:pPr marL="0" indent="0">
              <a:buNone/>
            </a:pPr>
            <a:r>
              <a:rPr lang="en-US" sz="2400" dirty="0"/>
              <a:t>You are to negotiate a menu and price at a sports bar for an alumni Rose Bowl viewing party.</a:t>
            </a:r>
          </a:p>
          <a:p>
            <a:pPr marL="0" indent="0">
              <a:buNone/>
            </a:pPr>
            <a:r>
              <a:rPr lang="en-US" sz="2400" dirty="0"/>
              <a:t>The menu is mostly settled except for the choice of deviled eggs or shrimp as an appetizer.</a:t>
            </a:r>
          </a:p>
          <a:p>
            <a:endParaRPr lang="en-US" sz="2400" dirty="0"/>
          </a:p>
        </p:txBody>
      </p:sp>
    </p:spTree>
    <p:extLst>
      <p:ext uri="{BB962C8B-B14F-4D97-AF65-F5344CB8AC3E}">
        <p14:creationId xmlns:p14="http://schemas.microsoft.com/office/powerpoint/2010/main" val="16769432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153D06-D610-3F79-27A5-F32E0763A744}"/>
              </a:ext>
            </a:extLst>
          </p:cNvPr>
          <p:cNvSpPr txBox="1"/>
          <p:nvPr/>
        </p:nvSpPr>
        <p:spPr>
          <a:xfrm>
            <a:off x="243192" y="914990"/>
            <a:ext cx="4153711" cy="5151090"/>
          </a:xfrm>
          <a:prstGeom prst="rect">
            <a:avLst/>
          </a:prstGeom>
          <a:noFill/>
        </p:spPr>
        <p:txBody>
          <a:bodyPr wrap="square">
            <a:spAutoFit/>
          </a:bodyPr>
          <a:lstStyle/>
          <a:p>
            <a:pPr marL="0" marR="0">
              <a:lnSpc>
                <a:spcPct val="115000"/>
              </a:lnSpc>
              <a:spcBef>
                <a:spcPts val="0"/>
              </a:spcBef>
              <a:spcAft>
                <a:spcPts val="1000"/>
              </a:spcAft>
            </a:pPr>
            <a:r>
              <a:rPr lang="en-US" sz="1400" i="1" dirty="0">
                <a:effectLst/>
                <a:latin typeface="Verdana" panose="020B0604030504040204" pitchFamily="34" charset="0"/>
                <a:ea typeface="Calibri" panose="020F0502020204030204" pitchFamily="34" charset="0"/>
                <a:cs typeface="Times New Roman" panose="02020603050405020304" pitchFamily="18" charset="0"/>
              </a:rPr>
              <a:t>Build your own buffet! All prices are per person.</a:t>
            </a:r>
            <a:endParaRPr lang="en-US" sz="1400" dirty="0">
              <a:effectLst/>
              <a:latin typeface="Verdana" panose="020B060403050404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400" dirty="0">
                <a:effectLst/>
                <a:latin typeface="Verdana" panose="020B0604030504040204" pitchFamily="34" charset="0"/>
                <a:ea typeface="Calibri" panose="020F0502020204030204" pitchFamily="34" charset="0"/>
                <a:cs typeface="Times New Roman" panose="02020603050405020304" pitchFamily="18" charset="0"/>
              </a:rPr>
              <a:t>Antipasto Plate (V) (G)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Assorted Gourmet Pizzas (V)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Bacon Wrapped Shrimp with a Smokey Remoulade (G) $5</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Teriyaki Chicken &amp; Pineapple Kabobs (G)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Cocktail Crab Cakes with Lemon Aioli $6</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Coconut Crusted Shrimp with Louie Sauce $5</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Crab &amp; Artichoke Dip with Crackers $5</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Creamy Spinach and Artichoke Dip with Tortilla Chips $3</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Crispy Chicken Tenders with Trio of Dipping Sauces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Sliders with Tomato &amp; Cheese (Angus Beef, Chicken, BBQ Pork, Veggie) (V)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Fresh Tomato &amp; Garlic Bruschetta (V) $3</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Pork Pot Stickers with Soy Dipping Sauce $3</a:t>
            </a:r>
          </a:p>
        </p:txBody>
      </p:sp>
      <p:sp>
        <p:nvSpPr>
          <p:cNvPr id="5" name="TextBox 4">
            <a:extLst>
              <a:ext uri="{FF2B5EF4-FFF2-40B4-BE49-F238E27FC236}">
                <a16:creationId xmlns:a16="http://schemas.microsoft.com/office/drawing/2014/main" id="{055EB1E7-0701-5EE7-F33E-D0FA798D5ABD}"/>
              </a:ext>
            </a:extLst>
          </p:cNvPr>
          <p:cNvSpPr txBox="1"/>
          <p:nvPr/>
        </p:nvSpPr>
        <p:spPr>
          <a:xfrm>
            <a:off x="4362856" y="914990"/>
            <a:ext cx="4572000" cy="5262979"/>
          </a:xfrm>
          <a:prstGeom prst="rect">
            <a:avLst/>
          </a:prstGeom>
          <a:noFill/>
        </p:spPr>
        <p:txBody>
          <a:bodyPr wrap="square">
            <a:spAutoFit/>
          </a:bodyPr>
          <a:lstStyle/>
          <a:p>
            <a:r>
              <a:rPr lang="en-US" sz="1400" dirty="0">
                <a:effectLst/>
                <a:latin typeface="Verdana" panose="020B0604030504040204" pitchFamily="34" charset="0"/>
                <a:ea typeface="Calibri" panose="020F0502020204030204" pitchFamily="34" charset="0"/>
                <a:cs typeface="Times New Roman" panose="02020603050405020304" pitchFamily="18" charset="0"/>
              </a:rPr>
              <a:t>Portabella Mushroom Skewers Stuffed with Roasted Garlic (V) (G) $3 </a:t>
            </a:r>
          </a:p>
          <a:p>
            <a:r>
              <a:rPr lang="en-US" sz="1400" dirty="0">
                <a:effectLst/>
                <a:latin typeface="Verdana" panose="020B0604030504040204" pitchFamily="34" charset="0"/>
                <a:ea typeface="Calibri" panose="020F0502020204030204" pitchFamily="34" charset="0"/>
                <a:cs typeface="Times New Roman" panose="02020603050405020304" pitchFamily="18" charset="0"/>
              </a:rPr>
              <a:t>Skewered Meatballs with Sweet &amp; Spicy BBQ or Garlic-Tomato Sauce $3</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Spanakopita - Filo Triangles Stuffed with Spinach and Feta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Stuffed Mushroom Caps $3</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(choice of bacon (G), cream cheese &amp; onion (G) or spinach &amp; parmesan)</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Teriyaki Beef Skewers with Toasted Sesame Seeds (G)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Thai Chicken Skewers with Peanut Dipping Sauce (G)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Vegetable Spring Rolls with Sweet Chili Sauce (V) $3.50</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Zesty Queso Dip with Fresh Tortilla Chips (V) $3</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Quesadilla (Chicken, or Cheese) (V) $3/$2.50</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(V)=Vegetarian Friendly</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(G) = Gluten Free Option</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Dessert</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Homestyle Cookies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Miniature Cheesecakes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Apple Crisp $4</a:t>
            </a:r>
            <a:br>
              <a:rPr lang="en-US" sz="1400" dirty="0">
                <a:effectLst/>
                <a:latin typeface="Verdana" panose="020B0604030504040204" pitchFamily="34" charset="0"/>
                <a:ea typeface="Calibri" panose="020F0502020204030204" pitchFamily="34" charset="0"/>
                <a:cs typeface="Times New Roman" panose="02020603050405020304" pitchFamily="18" charset="0"/>
              </a:rPr>
            </a:br>
            <a:r>
              <a:rPr lang="en-US" sz="1400" dirty="0">
                <a:effectLst/>
                <a:latin typeface="Verdana" panose="020B0604030504040204" pitchFamily="34" charset="0"/>
                <a:ea typeface="Calibri" panose="020F0502020204030204" pitchFamily="34" charset="0"/>
                <a:cs typeface="Times New Roman" panose="02020603050405020304" pitchFamily="18" charset="0"/>
              </a:rPr>
              <a:t>Assorted Desserts $10</a:t>
            </a:r>
            <a:endParaRPr lang="en-US" sz="1400" dirty="0"/>
          </a:p>
        </p:txBody>
      </p:sp>
      <p:sp>
        <p:nvSpPr>
          <p:cNvPr id="7" name="TextBox 6">
            <a:extLst>
              <a:ext uri="{FF2B5EF4-FFF2-40B4-BE49-F238E27FC236}">
                <a16:creationId xmlns:a16="http://schemas.microsoft.com/office/drawing/2014/main" id="{0E6FEE10-C133-617A-6CF4-E962E5B1EED8}"/>
              </a:ext>
            </a:extLst>
          </p:cNvPr>
          <p:cNvSpPr txBox="1"/>
          <p:nvPr/>
        </p:nvSpPr>
        <p:spPr>
          <a:xfrm>
            <a:off x="437745" y="283485"/>
            <a:ext cx="7430348" cy="410946"/>
          </a:xfrm>
          <a:prstGeom prst="rect">
            <a:avLst/>
          </a:prstGeom>
          <a:noFill/>
        </p:spPr>
        <p:txBody>
          <a:bodyPr wrap="square">
            <a:spAutoFit/>
          </a:bodyPr>
          <a:lstStyle/>
          <a:p>
            <a:pPr marL="0" marR="0" algn="ctr">
              <a:lnSpc>
                <a:spcPct val="115000"/>
              </a:lnSpc>
              <a:spcBef>
                <a:spcPts val="0"/>
              </a:spcBef>
              <a:spcAft>
                <a:spcPts val="1000"/>
              </a:spcAft>
            </a:pPr>
            <a:r>
              <a:rPr lang="en-US" sz="2000" dirty="0">
                <a:effectLst/>
                <a:latin typeface="Verdana" panose="020B0604030504040204" pitchFamily="34" charset="0"/>
                <a:ea typeface="Calibri" panose="020F0502020204030204" pitchFamily="34" charset="0"/>
                <a:cs typeface="Times New Roman" panose="02020603050405020304" pitchFamily="18" charset="0"/>
              </a:rPr>
              <a:t>Major Event Grill’s published buffet menu.</a:t>
            </a:r>
          </a:p>
        </p:txBody>
      </p:sp>
    </p:spTree>
    <p:extLst>
      <p:ext uri="{BB962C8B-B14F-4D97-AF65-F5344CB8AC3E}">
        <p14:creationId xmlns:p14="http://schemas.microsoft.com/office/powerpoint/2010/main" val="1971590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9E249-DC67-1A10-CFFE-46EDDD01F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3442F-B32A-2F10-1512-9C71A3018463}"/>
              </a:ext>
            </a:extLst>
          </p:cNvPr>
          <p:cNvSpPr>
            <a:spLocks noGrp="1"/>
          </p:cNvSpPr>
          <p:nvPr>
            <p:ph type="title"/>
          </p:nvPr>
        </p:nvSpPr>
        <p:spPr/>
        <p:txBody>
          <a:bodyPr>
            <a:normAutofit/>
          </a:bodyPr>
          <a:lstStyle/>
          <a:p>
            <a:r>
              <a:rPr lang="en-US" sz="3200" dirty="0"/>
              <a:t>the planned menu</a:t>
            </a:r>
          </a:p>
        </p:txBody>
      </p:sp>
      <p:sp>
        <p:nvSpPr>
          <p:cNvPr id="3" name="Content Placeholder 2">
            <a:extLst>
              <a:ext uri="{FF2B5EF4-FFF2-40B4-BE49-F238E27FC236}">
                <a16:creationId xmlns:a16="http://schemas.microsoft.com/office/drawing/2014/main" id="{B88BB9A0-15D8-F11C-6A3C-19401CB41ACC}"/>
              </a:ext>
            </a:extLst>
          </p:cNvPr>
          <p:cNvSpPr>
            <a:spLocks noGrp="1"/>
          </p:cNvSpPr>
          <p:nvPr>
            <p:ph idx="1"/>
          </p:nvPr>
        </p:nvSpPr>
        <p:spPr>
          <a:xfrm>
            <a:off x="990600" y="1371600"/>
            <a:ext cx="7620000" cy="4800600"/>
          </a:xfrm>
        </p:spPr>
        <p:txBody>
          <a:bodyPr>
            <a:normAutofit fontScale="85000" lnSpcReduction="20000"/>
          </a:bodyPr>
          <a:lstStyle/>
          <a:p>
            <a:pPr>
              <a:buNone/>
            </a:pPr>
            <a:r>
              <a:rPr lang="en-US" b="1" dirty="0"/>
              <a:t>As Guests Arrive</a:t>
            </a:r>
            <a:br>
              <a:rPr lang="en-US" b="1" dirty="0"/>
            </a:br>
            <a:r>
              <a:rPr lang="en-US" dirty="0"/>
              <a:t>Stuffed Mushroom Caps with Spinach &amp; Parmesan</a:t>
            </a:r>
            <a:br>
              <a:rPr lang="en-US" dirty="0"/>
            </a:br>
            <a:r>
              <a:rPr lang="en-US" dirty="0"/>
              <a:t>Fresh-made Tortilla Chips</a:t>
            </a:r>
            <a:br>
              <a:rPr lang="en-US" dirty="0"/>
            </a:br>
            <a:r>
              <a:rPr lang="en-US" dirty="0"/>
              <a:t>Teriyaki Beef Skewers with Toasted Sesame Seeds</a:t>
            </a:r>
            <a:br>
              <a:rPr lang="en-US" dirty="0"/>
            </a:br>
            <a:r>
              <a:rPr lang="en-US" i="1" dirty="0"/>
              <a:t>One additional appetizer:</a:t>
            </a:r>
            <a:r>
              <a:rPr lang="en-US" dirty="0"/>
              <a:t> either Chilled Shrimp with Cocktail Sauce or Deviled Eggs</a:t>
            </a:r>
          </a:p>
          <a:p>
            <a:pPr>
              <a:buNone/>
            </a:pPr>
            <a:endParaRPr lang="en-US" dirty="0"/>
          </a:p>
          <a:p>
            <a:pPr>
              <a:buNone/>
            </a:pPr>
            <a:r>
              <a:rPr lang="en-US" b="1" dirty="0"/>
              <a:t>At Start of Game</a:t>
            </a:r>
            <a:br>
              <a:rPr lang="en-US" b="1" dirty="0"/>
            </a:br>
            <a:r>
              <a:rPr lang="en-US" dirty="0"/>
              <a:t>Assorted Gourmet Pizzas</a:t>
            </a:r>
            <a:br>
              <a:rPr lang="en-US" dirty="0"/>
            </a:br>
            <a:r>
              <a:rPr lang="en-US" dirty="0"/>
              <a:t>French Fries</a:t>
            </a:r>
            <a:br>
              <a:rPr lang="en-US" dirty="0"/>
            </a:br>
            <a:r>
              <a:rPr lang="en-US" dirty="0"/>
              <a:t>Angus Beef Sliders with Tomato &amp; Cheese</a:t>
            </a:r>
            <a:br>
              <a:rPr lang="en-US" dirty="0"/>
            </a:br>
            <a:r>
              <a:rPr lang="en-US" dirty="0"/>
              <a:t>BBQ Pork Sliders</a:t>
            </a:r>
            <a:br>
              <a:rPr lang="en-US" dirty="0"/>
            </a:br>
            <a:r>
              <a:rPr lang="en-US" dirty="0"/>
              <a:t>Roasted Chicken Legs, Thighs and Breasts with Garlic &amp; Rosemary</a:t>
            </a:r>
            <a:br>
              <a:rPr lang="en-US" dirty="0"/>
            </a:br>
            <a:r>
              <a:rPr lang="en-US" dirty="0"/>
              <a:t>Tossed Field Greens with Assorted Dressings &amp; Toppings</a:t>
            </a:r>
          </a:p>
          <a:p>
            <a:pPr>
              <a:buNone/>
            </a:pPr>
            <a:endParaRPr lang="en-US" dirty="0"/>
          </a:p>
          <a:p>
            <a:pPr>
              <a:buNone/>
            </a:pPr>
            <a:r>
              <a:rPr lang="en-US" b="1" dirty="0"/>
              <a:t>At Halftime</a:t>
            </a:r>
            <a:br>
              <a:rPr lang="en-US" b="1" dirty="0"/>
            </a:br>
            <a:r>
              <a:rPr lang="en-US" dirty="0"/>
              <a:t>Apple Crisp</a:t>
            </a:r>
            <a:br>
              <a:rPr lang="en-US" dirty="0"/>
            </a:br>
            <a:r>
              <a:rPr lang="en-US" dirty="0"/>
              <a:t>Mini Cheesecakes</a:t>
            </a:r>
          </a:p>
          <a:p>
            <a:pPr>
              <a:buNone/>
            </a:pPr>
            <a:endParaRPr lang="en-US" dirty="0"/>
          </a:p>
        </p:txBody>
      </p:sp>
    </p:spTree>
    <p:extLst>
      <p:ext uri="{BB962C8B-B14F-4D97-AF65-F5344CB8AC3E}">
        <p14:creationId xmlns:p14="http://schemas.microsoft.com/office/powerpoint/2010/main" val="2249617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29AB2-542D-B66E-6A42-EAB513829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2A8145-DA26-955C-C0E5-161817FC6C5C}"/>
              </a:ext>
            </a:extLst>
          </p:cNvPr>
          <p:cNvSpPr>
            <a:spLocks noGrp="1"/>
          </p:cNvSpPr>
          <p:nvPr>
            <p:ph type="title"/>
          </p:nvPr>
        </p:nvSpPr>
        <p:spPr/>
        <p:txBody>
          <a:bodyPr>
            <a:normAutofit/>
          </a:bodyPr>
          <a:lstStyle/>
          <a:p>
            <a:r>
              <a:rPr lang="en-US" sz="3200" dirty="0"/>
              <a:t>another negotiation</a:t>
            </a:r>
          </a:p>
        </p:txBody>
      </p:sp>
      <p:sp>
        <p:nvSpPr>
          <p:cNvPr id="3" name="Content Placeholder 2">
            <a:extLst>
              <a:ext uri="{FF2B5EF4-FFF2-40B4-BE49-F238E27FC236}">
                <a16:creationId xmlns:a16="http://schemas.microsoft.com/office/drawing/2014/main" id="{49778FD2-C7D4-9E24-17B9-588F34A3B5C4}"/>
              </a:ext>
            </a:extLst>
          </p:cNvPr>
          <p:cNvSpPr>
            <a:spLocks noGrp="1"/>
          </p:cNvSpPr>
          <p:nvPr>
            <p:ph idx="1"/>
          </p:nvPr>
        </p:nvSpPr>
        <p:spPr/>
        <p:txBody>
          <a:bodyPr>
            <a:normAutofit/>
          </a:bodyPr>
          <a:lstStyle/>
          <a:p>
            <a:pPr marL="0" indent="0">
              <a:buNone/>
            </a:pPr>
            <a:r>
              <a:rPr lang="en-US" sz="2400" dirty="0"/>
              <a:t>Same rules as before, sellers can only go down, buyers can only go up, but you can repeat the same offer and you can change the appetizer any time you like.</a:t>
            </a:r>
          </a:p>
          <a:p>
            <a:pPr marL="0" indent="0">
              <a:buNone/>
            </a:pPr>
            <a:r>
              <a:rPr lang="en-US" dirty="0"/>
              <a:t>Details on Canvas in the Files &gt; Rose Bowl party folder.</a:t>
            </a:r>
          </a:p>
          <a:p>
            <a:pPr marL="0" indent="0">
              <a:buNone/>
            </a:pPr>
            <a:r>
              <a:rPr lang="en-US" sz="2400" dirty="0"/>
              <a:t>Some of you ar</a:t>
            </a:r>
            <a:r>
              <a:rPr lang="en-US" dirty="0"/>
              <a:t>e A teams, some are B.</a:t>
            </a:r>
            <a:endParaRPr lang="en-US" sz="2400" dirty="0"/>
          </a:p>
          <a:p>
            <a:r>
              <a:rPr lang="en-US" dirty="0"/>
              <a:t>Record your results here:  </a:t>
            </a:r>
            <a:r>
              <a:rPr lang="en-US" dirty="0">
                <a:hlinkClick r:id="rId2"/>
              </a:rPr>
              <a:t>https://tinyurl.com/W26RoseBowl</a:t>
            </a:r>
            <a:endParaRPr lang="en-US" dirty="0"/>
          </a:p>
          <a:p>
            <a:endParaRPr lang="en-US" sz="2400" dirty="0"/>
          </a:p>
        </p:txBody>
      </p:sp>
    </p:spTree>
    <p:extLst>
      <p:ext uri="{BB962C8B-B14F-4D97-AF65-F5344CB8AC3E}">
        <p14:creationId xmlns:p14="http://schemas.microsoft.com/office/powerpoint/2010/main" val="3410244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954" y="733967"/>
            <a:ext cx="8229600" cy="1143000"/>
          </a:xfrm>
        </p:spPr>
        <p:txBody>
          <a:bodyPr/>
          <a:lstStyle/>
          <a:p>
            <a:r>
              <a:rPr lang="en-US" dirty="0"/>
              <a:t>non-serious offers</a:t>
            </a:r>
          </a:p>
        </p:txBody>
      </p:sp>
      <p:sp>
        <p:nvSpPr>
          <p:cNvPr id="3" name="Content Placeholder 2"/>
          <p:cNvSpPr>
            <a:spLocks noGrp="1"/>
          </p:cNvSpPr>
          <p:nvPr>
            <p:ph idx="1"/>
          </p:nvPr>
        </p:nvSpPr>
        <p:spPr>
          <a:xfrm>
            <a:off x="1428454" y="2207192"/>
            <a:ext cx="6858000" cy="1981200"/>
          </a:xfrm>
        </p:spPr>
        <p:txBody>
          <a:bodyPr/>
          <a:lstStyle/>
          <a:p>
            <a:r>
              <a:rPr lang="en-US" dirty="0"/>
              <a:t>Would a real buyer offer $1?</a:t>
            </a:r>
          </a:p>
          <a:p>
            <a:r>
              <a:rPr lang="en-US" dirty="0"/>
              <a:t>Would a real seller try to charge $48?</a:t>
            </a:r>
          </a:p>
          <a:p>
            <a:r>
              <a:rPr lang="en-US" dirty="0"/>
              <a:t>What would actually happen?</a:t>
            </a:r>
          </a:p>
          <a:p>
            <a:pPr>
              <a:buNone/>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many buffets is this?</a:t>
            </a:r>
          </a:p>
        </p:txBody>
      </p:sp>
      <p:sp>
        <p:nvSpPr>
          <p:cNvPr id="3" name="Content Placeholder 2"/>
          <p:cNvSpPr>
            <a:spLocks noGrp="1"/>
          </p:cNvSpPr>
          <p:nvPr>
            <p:ph idx="1"/>
          </p:nvPr>
        </p:nvSpPr>
        <p:spPr>
          <a:xfrm>
            <a:off x="990600" y="1371600"/>
            <a:ext cx="7620000" cy="4800600"/>
          </a:xfrm>
        </p:spPr>
        <p:txBody>
          <a:bodyPr>
            <a:normAutofit fontScale="85000" lnSpcReduction="20000"/>
          </a:bodyPr>
          <a:lstStyle/>
          <a:p>
            <a:pPr>
              <a:buNone/>
            </a:pPr>
            <a:r>
              <a:rPr lang="en-US" b="1" dirty="0"/>
              <a:t>As Guests Arrive</a:t>
            </a:r>
            <a:br>
              <a:rPr lang="en-US" b="1" dirty="0"/>
            </a:br>
            <a:r>
              <a:rPr lang="en-US" dirty="0"/>
              <a:t>Stuffed Mushroom Caps with Spinach &amp; Parmesan</a:t>
            </a:r>
            <a:br>
              <a:rPr lang="en-US" dirty="0"/>
            </a:br>
            <a:r>
              <a:rPr lang="en-US" dirty="0"/>
              <a:t>Fresh-made Tortilla Chips</a:t>
            </a:r>
            <a:br>
              <a:rPr lang="en-US" dirty="0"/>
            </a:br>
            <a:r>
              <a:rPr lang="en-US" dirty="0"/>
              <a:t>Teriyaki Beef Skewers with Toasted Sesame Seeds</a:t>
            </a:r>
            <a:br>
              <a:rPr lang="en-US" dirty="0"/>
            </a:br>
            <a:r>
              <a:rPr lang="en-US" i="1" dirty="0"/>
              <a:t>One additional appetizer:</a:t>
            </a:r>
            <a:r>
              <a:rPr lang="en-US" dirty="0"/>
              <a:t> either Chilled Shrimp with Cocktail Sauce or Deviled Eggs</a:t>
            </a:r>
          </a:p>
          <a:p>
            <a:pPr>
              <a:buNone/>
            </a:pPr>
            <a:endParaRPr lang="en-US" dirty="0"/>
          </a:p>
          <a:p>
            <a:pPr>
              <a:buNone/>
            </a:pPr>
            <a:r>
              <a:rPr lang="en-US" b="1" dirty="0"/>
              <a:t>At Start of Game</a:t>
            </a:r>
            <a:br>
              <a:rPr lang="en-US" b="1" dirty="0"/>
            </a:br>
            <a:r>
              <a:rPr lang="en-US" dirty="0"/>
              <a:t>Assorted Gourmet Pizzas</a:t>
            </a:r>
            <a:br>
              <a:rPr lang="en-US" dirty="0"/>
            </a:br>
            <a:r>
              <a:rPr lang="en-US" dirty="0"/>
              <a:t>French Fries</a:t>
            </a:r>
            <a:br>
              <a:rPr lang="en-US" dirty="0"/>
            </a:br>
            <a:r>
              <a:rPr lang="en-US" dirty="0"/>
              <a:t>Angus Beef Sliders with Tomato &amp; Cheese</a:t>
            </a:r>
            <a:br>
              <a:rPr lang="en-US" dirty="0"/>
            </a:br>
            <a:r>
              <a:rPr lang="en-US" dirty="0"/>
              <a:t>BBQ Pork Sliders</a:t>
            </a:r>
            <a:br>
              <a:rPr lang="en-US" dirty="0"/>
            </a:br>
            <a:r>
              <a:rPr lang="en-US" dirty="0"/>
              <a:t>Roasted Chicken Legs, Thighs and Breasts with Garlic &amp; Rosemary</a:t>
            </a:r>
            <a:br>
              <a:rPr lang="en-US" dirty="0"/>
            </a:br>
            <a:r>
              <a:rPr lang="en-US" dirty="0"/>
              <a:t>Tossed Field Greens with Assorted Dressings &amp; Toppings</a:t>
            </a:r>
          </a:p>
          <a:p>
            <a:pPr>
              <a:buNone/>
            </a:pPr>
            <a:endParaRPr lang="en-US" dirty="0"/>
          </a:p>
          <a:p>
            <a:pPr>
              <a:buNone/>
            </a:pPr>
            <a:r>
              <a:rPr lang="en-US" b="1" dirty="0"/>
              <a:t>At Halftime</a:t>
            </a:r>
            <a:br>
              <a:rPr lang="en-US" b="1" dirty="0"/>
            </a:br>
            <a:r>
              <a:rPr lang="en-US" dirty="0"/>
              <a:t>Apple Crisp</a:t>
            </a:r>
            <a:br>
              <a:rPr lang="en-US" dirty="0"/>
            </a:br>
            <a:r>
              <a:rPr lang="en-US" dirty="0"/>
              <a:t>Mini Cheesecakes</a:t>
            </a:r>
          </a:p>
          <a:p>
            <a:pPr>
              <a:buNone/>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09800"/>
            <a:ext cx="8229600" cy="1143000"/>
          </a:xfrm>
        </p:spPr>
        <p:txBody>
          <a:bodyPr/>
          <a:lstStyle/>
          <a:p>
            <a:r>
              <a:rPr lang="en-US" dirty="0"/>
              <a:t>eggs or shrimp</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dirty="0"/>
              <a:t>the deviled eggs</a:t>
            </a:r>
          </a:p>
        </p:txBody>
      </p:sp>
      <p:sp>
        <p:nvSpPr>
          <p:cNvPr id="3" name="Content Placeholder 2"/>
          <p:cNvSpPr>
            <a:spLocks noGrp="1"/>
          </p:cNvSpPr>
          <p:nvPr>
            <p:ph idx="1"/>
          </p:nvPr>
        </p:nvSpPr>
        <p:spPr>
          <a:xfrm>
            <a:off x="914400" y="2209800"/>
            <a:ext cx="7543800" cy="2514600"/>
          </a:xfrm>
        </p:spPr>
        <p:txBody>
          <a:bodyPr>
            <a:normAutofit/>
          </a:bodyPr>
          <a:lstStyle/>
          <a:p>
            <a:pPr marL="0" indent="0">
              <a:buNone/>
            </a:pPr>
            <a:r>
              <a:rPr lang="en-US" dirty="0"/>
              <a:t>Who wants them?</a:t>
            </a:r>
          </a:p>
          <a:p>
            <a:pPr marL="0" indent="0">
              <a:buNone/>
            </a:pPr>
            <a:r>
              <a:rPr lang="en-US" dirty="0"/>
              <a:t>Is it important to the buyer?</a:t>
            </a:r>
          </a:p>
          <a:p>
            <a:pPr marL="0" indent="0">
              <a:buNone/>
            </a:pPr>
            <a:r>
              <a:rPr lang="en-US" dirty="0"/>
              <a:t>What difference does that make to the seller?</a:t>
            </a:r>
          </a:p>
          <a:p>
            <a:pPr marL="0" indent="0">
              <a:buNone/>
            </a:pPr>
            <a:r>
              <a:rPr lang="en-US" dirty="0"/>
              <a:t>How hard can this be?</a:t>
            </a:r>
          </a:p>
          <a:p>
            <a:pPr>
              <a:buNone/>
            </a:pP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Nicole\Documents\Scans\FoolproofHardBoiledEggs.png"/>
          <p:cNvPicPr>
            <a:picLocks noChangeAspect="1" noChangeArrowheads="1"/>
          </p:cNvPicPr>
          <p:nvPr/>
        </p:nvPicPr>
        <p:blipFill>
          <a:blip r:embed="rId3" cstate="print"/>
          <a:srcRect/>
          <a:stretch>
            <a:fillRect/>
          </a:stretch>
        </p:blipFill>
        <p:spPr bwMode="auto">
          <a:xfrm>
            <a:off x="2286000" y="381000"/>
            <a:ext cx="4575175" cy="4997042"/>
          </a:xfrm>
          <a:prstGeom prst="rect">
            <a:avLst/>
          </a:prstGeom>
          <a:noFill/>
        </p:spPr>
      </p:pic>
      <p:sp>
        <p:nvSpPr>
          <p:cNvPr id="3" name="TextBox 2"/>
          <p:cNvSpPr txBox="1"/>
          <p:nvPr/>
        </p:nvSpPr>
        <p:spPr>
          <a:xfrm>
            <a:off x="2209800" y="5638800"/>
            <a:ext cx="4930389" cy="369332"/>
          </a:xfrm>
          <a:prstGeom prst="rect">
            <a:avLst/>
          </a:prstGeom>
          <a:noFill/>
        </p:spPr>
        <p:txBody>
          <a:bodyPr wrap="none" rtlCol="0">
            <a:spAutoFit/>
          </a:bodyPr>
          <a:lstStyle/>
          <a:p>
            <a:r>
              <a:rPr lang="en-US" dirty="0"/>
              <a:t>Source:  </a:t>
            </a:r>
            <a:r>
              <a:rPr lang="en-US" i="1" dirty="0"/>
              <a:t>Cook’s Illustrated</a:t>
            </a:r>
            <a:r>
              <a:rPr lang="en-US" dirty="0"/>
              <a:t>, March/April 1999, p.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Nicole\Documents\Scans\FoolproofPeeling.png"/>
          <p:cNvPicPr>
            <a:picLocks noChangeAspect="1" noChangeArrowheads="1"/>
          </p:cNvPicPr>
          <p:nvPr/>
        </p:nvPicPr>
        <p:blipFill>
          <a:blip r:embed="rId3" cstate="print"/>
          <a:srcRect/>
          <a:stretch>
            <a:fillRect/>
          </a:stretch>
        </p:blipFill>
        <p:spPr bwMode="auto">
          <a:xfrm>
            <a:off x="762000" y="381000"/>
            <a:ext cx="7654593" cy="5016341"/>
          </a:xfrm>
          <a:prstGeom prst="rect">
            <a:avLst/>
          </a:prstGeom>
          <a:noFill/>
        </p:spPr>
      </p:pic>
      <p:sp>
        <p:nvSpPr>
          <p:cNvPr id="4" name="TextBox 3"/>
          <p:cNvSpPr txBox="1"/>
          <p:nvPr/>
        </p:nvSpPr>
        <p:spPr>
          <a:xfrm>
            <a:off x="2209800" y="5638800"/>
            <a:ext cx="4930389" cy="369332"/>
          </a:xfrm>
          <a:prstGeom prst="rect">
            <a:avLst/>
          </a:prstGeom>
          <a:noFill/>
        </p:spPr>
        <p:txBody>
          <a:bodyPr wrap="none" rtlCol="0">
            <a:spAutoFit/>
          </a:bodyPr>
          <a:lstStyle/>
          <a:p>
            <a:r>
              <a:rPr lang="en-US" dirty="0"/>
              <a:t>Source:  </a:t>
            </a:r>
            <a:r>
              <a:rPr lang="en-US" i="1" dirty="0"/>
              <a:t>Cook’s Illustrated</a:t>
            </a:r>
            <a:r>
              <a:rPr lang="en-US" dirty="0"/>
              <a:t>, March/April 1999, p.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ggStractor.jpg"/>
          <p:cNvPicPr>
            <a:picLocks noChangeAspect="1"/>
          </p:cNvPicPr>
          <p:nvPr/>
        </p:nvPicPr>
        <p:blipFill>
          <a:blip r:embed="rId3" cstate="print"/>
          <a:stretch>
            <a:fillRect/>
          </a:stretch>
        </p:blipFill>
        <p:spPr>
          <a:xfrm>
            <a:off x="2667000" y="304800"/>
            <a:ext cx="5867400" cy="6348695"/>
          </a:xfrm>
          <a:prstGeom prst="rect">
            <a:avLst/>
          </a:prstGeom>
        </p:spPr>
      </p:pic>
      <p:sp>
        <p:nvSpPr>
          <p:cNvPr id="3" name="TextBox 2"/>
          <p:cNvSpPr txBox="1"/>
          <p:nvPr/>
        </p:nvSpPr>
        <p:spPr>
          <a:xfrm>
            <a:off x="609600" y="2286000"/>
            <a:ext cx="2133600" cy="1200329"/>
          </a:xfrm>
          <a:prstGeom prst="rect">
            <a:avLst/>
          </a:prstGeom>
          <a:noFill/>
        </p:spPr>
        <p:txBody>
          <a:bodyPr wrap="square" rtlCol="0">
            <a:spAutoFit/>
          </a:bodyPr>
          <a:lstStyle/>
          <a:p>
            <a:r>
              <a:rPr lang="en-US" dirty="0"/>
              <a:t>I’ve been looking for an easer way.</a:t>
            </a:r>
          </a:p>
          <a:p>
            <a:endParaRPr lang="en-US" dirty="0"/>
          </a:p>
          <a:p>
            <a:r>
              <a:rPr lang="en-US" dirty="0"/>
              <a:t>I have not found 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rganicHardBoiledPeeledEggs-24-for-7.69.jpg"/>
          <p:cNvPicPr>
            <a:picLocks noChangeAspect="1"/>
          </p:cNvPicPr>
          <p:nvPr/>
        </p:nvPicPr>
        <p:blipFill>
          <a:blip r:embed="rId3" cstate="print"/>
          <a:stretch>
            <a:fillRect/>
          </a:stretch>
        </p:blipFill>
        <p:spPr>
          <a:xfrm>
            <a:off x="3276600" y="304801"/>
            <a:ext cx="5105400" cy="3053229"/>
          </a:xfrm>
          <a:prstGeom prst="rect">
            <a:avLst/>
          </a:prstGeom>
        </p:spPr>
      </p:pic>
      <p:pic>
        <p:nvPicPr>
          <p:cNvPr id="3" name="Picture 2" descr="Bags of hard boiled eggs.jpg"/>
          <p:cNvPicPr>
            <a:picLocks noChangeAspect="1"/>
          </p:cNvPicPr>
          <p:nvPr/>
        </p:nvPicPr>
        <p:blipFill>
          <a:blip r:embed="rId4" cstate="print"/>
          <a:stretch>
            <a:fillRect/>
          </a:stretch>
        </p:blipFill>
        <p:spPr>
          <a:xfrm>
            <a:off x="3276600" y="3429000"/>
            <a:ext cx="5105400" cy="3053230"/>
          </a:xfrm>
          <a:prstGeom prst="rect">
            <a:avLst/>
          </a:prstGeom>
        </p:spPr>
      </p:pic>
      <p:sp>
        <p:nvSpPr>
          <p:cNvPr id="4" name="TextBox 3"/>
          <p:cNvSpPr txBox="1"/>
          <p:nvPr/>
        </p:nvSpPr>
        <p:spPr>
          <a:xfrm>
            <a:off x="609600" y="2286000"/>
            <a:ext cx="2133600" cy="1754326"/>
          </a:xfrm>
          <a:prstGeom prst="rect">
            <a:avLst/>
          </a:prstGeom>
          <a:noFill/>
        </p:spPr>
        <p:txBody>
          <a:bodyPr wrap="square" rtlCol="0">
            <a:spAutoFit/>
          </a:bodyPr>
          <a:lstStyle/>
          <a:p>
            <a:r>
              <a:rPr lang="en-US" dirty="0"/>
              <a:t>Recently discovered at Costco.</a:t>
            </a:r>
          </a:p>
          <a:p>
            <a:endParaRPr lang="en-US" dirty="0"/>
          </a:p>
          <a:p>
            <a:r>
              <a:rPr lang="en-US" dirty="0"/>
              <a:t>But you still have to make the deviled eggs.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Nicole\Documents\Scans\DeviledEggRecipe0001.png"/>
          <p:cNvPicPr>
            <a:picLocks noChangeAspect="1" noChangeArrowheads="1"/>
          </p:cNvPicPr>
          <p:nvPr/>
        </p:nvPicPr>
        <p:blipFill>
          <a:blip r:embed="rId3" cstate="print"/>
          <a:srcRect/>
          <a:stretch>
            <a:fillRect/>
          </a:stretch>
        </p:blipFill>
        <p:spPr bwMode="auto">
          <a:xfrm>
            <a:off x="914400" y="381000"/>
            <a:ext cx="7162800" cy="5256590"/>
          </a:xfrm>
          <a:prstGeom prst="rect">
            <a:avLst/>
          </a:prstGeom>
          <a:noFill/>
        </p:spPr>
      </p:pic>
      <p:sp>
        <p:nvSpPr>
          <p:cNvPr id="3" name="TextBox 2"/>
          <p:cNvSpPr txBox="1"/>
          <p:nvPr/>
        </p:nvSpPr>
        <p:spPr>
          <a:xfrm>
            <a:off x="1219200" y="5791200"/>
            <a:ext cx="6319294" cy="369332"/>
          </a:xfrm>
          <a:prstGeom prst="rect">
            <a:avLst/>
          </a:prstGeom>
          <a:noFill/>
        </p:spPr>
        <p:txBody>
          <a:bodyPr wrap="none" rtlCol="0">
            <a:spAutoFit/>
          </a:bodyPr>
          <a:lstStyle/>
          <a:p>
            <a:r>
              <a:rPr lang="en-US" dirty="0"/>
              <a:t>Source:  Marion Cunningham, </a:t>
            </a:r>
            <a:r>
              <a:rPr lang="en-US" i="1" dirty="0"/>
              <a:t>The Fannie Farmer Cookbook</a:t>
            </a:r>
            <a:r>
              <a:rPr lang="en-US" dirty="0"/>
              <a:t>, p. 57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upload.wikimedia.org/wikipedia/commons/b/bc/Deviled_Eggs_-_3-23-08.jpg"/>
          <p:cNvPicPr>
            <a:picLocks noChangeAspect="1" noChangeArrowheads="1"/>
          </p:cNvPicPr>
          <p:nvPr/>
        </p:nvPicPr>
        <p:blipFill>
          <a:blip r:embed="rId3" cstate="print"/>
          <a:srcRect/>
          <a:stretch>
            <a:fillRect/>
          </a:stretch>
        </p:blipFill>
        <p:spPr bwMode="auto">
          <a:xfrm>
            <a:off x="2868267" y="838200"/>
            <a:ext cx="5513732" cy="3505200"/>
          </a:xfrm>
          <a:prstGeom prst="rect">
            <a:avLst/>
          </a:prstGeom>
          <a:noFill/>
        </p:spPr>
      </p:pic>
      <p:sp>
        <p:nvSpPr>
          <p:cNvPr id="4" name="TextBox 3"/>
          <p:cNvSpPr txBox="1"/>
          <p:nvPr/>
        </p:nvSpPr>
        <p:spPr>
          <a:xfrm>
            <a:off x="2209800" y="5715000"/>
            <a:ext cx="4979505" cy="369332"/>
          </a:xfrm>
          <a:prstGeom prst="rect">
            <a:avLst/>
          </a:prstGeom>
          <a:noFill/>
        </p:spPr>
        <p:txBody>
          <a:bodyPr wrap="none" rtlCol="0">
            <a:spAutoFit/>
          </a:bodyPr>
          <a:lstStyle/>
          <a:p>
            <a:r>
              <a:rPr lang="en-US" dirty="0"/>
              <a:t>Source:  </a:t>
            </a:r>
            <a:r>
              <a:rPr lang="en-US" dirty="0">
                <a:hlinkClick r:id="rId4"/>
              </a:rPr>
              <a:t>https://en.wikipedia.org/wiki/Deviled_egg</a:t>
            </a:r>
            <a:endParaRPr lang="en-US" dirty="0"/>
          </a:p>
        </p:txBody>
      </p:sp>
      <p:sp>
        <p:nvSpPr>
          <p:cNvPr id="5" name="TextBox 4"/>
          <p:cNvSpPr txBox="1"/>
          <p:nvPr/>
        </p:nvSpPr>
        <p:spPr>
          <a:xfrm>
            <a:off x="609600" y="2286000"/>
            <a:ext cx="2133600" cy="923330"/>
          </a:xfrm>
          <a:prstGeom prst="rect">
            <a:avLst/>
          </a:prstGeom>
          <a:noFill/>
        </p:spPr>
        <p:txBody>
          <a:bodyPr wrap="square" rtlCol="0">
            <a:spAutoFit/>
          </a:bodyPr>
          <a:lstStyle/>
          <a:p>
            <a:r>
              <a:rPr lang="en-US" dirty="0"/>
              <a:t>You also have to make them look nice.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a:t>Cold boiled shrimp recipe</a:t>
            </a:r>
          </a:p>
        </p:txBody>
      </p:sp>
      <p:sp>
        <p:nvSpPr>
          <p:cNvPr id="3" name="Content Placeholder 2"/>
          <p:cNvSpPr>
            <a:spLocks noGrp="1"/>
          </p:cNvSpPr>
          <p:nvPr>
            <p:ph idx="1"/>
          </p:nvPr>
        </p:nvSpPr>
        <p:spPr>
          <a:xfrm>
            <a:off x="3352800" y="2895600"/>
            <a:ext cx="2133600" cy="1295399"/>
          </a:xfrm>
        </p:spPr>
        <p:txBody>
          <a:bodyPr/>
          <a:lstStyle/>
          <a:p>
            <a:pPr marL="514350" indent="-514350">
              <a:buFont typeface="+mj-lt"/>
              <a:buAutoNum type="arabicPeriod"/>
            </a:pPr>
            <a:r>
              <a:rPr lang="en-US" dirty="0"/>
              <a:t>Thaw.</a:t>
            </a:r>
          </a:p>
          <a:p>
            <a:pPr marL="514350" indent="-514350">
              <a:buFont typeface="+mj-lt"/>
              <a:buAutoNum type="arabicPeriod"/>
            </a:pPr>
            <a:r>
              <a:rPr lang="en-US" dirty="0"/>
              <a:t>Serve.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0-70ctShrimp-14.jpg"/>
          <p:cNvPicPr>
            <a:picLocks noChangeAspect="1"/>
          </p:cNvPicPr>
          <p:nvPr/>
        </p:nvPicPr>
        <p:blipFill>
          <a:blip r:embed="rId3" cstate="print"/>
          <a:stretch>
            <a:fillRect/>
          </a:stretch>
        </p:blipFill>
        <p:spPr>
          <a:xfrm>
            <a:off x="990600" y="609600"/>
            <a:ext cx="3372224" cy="5638800"/>
          </a:xfrm>
          <a:prstGeom prst="rect">
            <a:avLst/>
          </a:prstGeom>
        </p:spPr>
      </p:pic>
      <p:pic>
        <p:nvPicPr>
          <p:cNvPr id="4" name="Picture 3" descr="21-25ctShrimp-19.99.jpg"/>
          <p:cNvPicPr>
            <a:picLocks noChangeAspect="1"/>
          </p:cNvPicPr>
          <p:nvPr/>
        </p:nvPicPr>
        <p:blipFill>
          <a:blip r:embed="rId4" cstate="print"/>
          <a:stretch>
            <a:fillRect/>
          </a:stretch>
        </p:blipFill>
        <p:spPr>
          <a:xfrm>
            <a:off x="4800600" y="609600"/>
            <a:ext cx="3372224" cy="56388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a:bodyPr>
          <a:lstStyle/>
          <a:p>
            <a:r>
              <a:rPr lang="en-US" sz="3600" dirty="0"/>
              <a:t>Raw materials cost comparison</a:t>
            </a:r>
          </a:p>
        </p:txBody>
      </p:sp>
      <p:sp>
        <p:nvSpPr>
          <p:cNvPr id="3" name="Content Placeholder 2"/>
          <p:cNvSpPr>
            <a:spLocks noGrp="1"/>
          </p:cNvSpPr>
          <p:nvPr>
            <p:ph idx="1"/>
          </p:nvPr>
        </p:nvSpPr>
        <p:spPr>
          <a:xfrm>
            <a:off x="1198669" y="1981200"/>
            <a:ext cx="6878531" cy="3429000"/>
          </a:xfrm>
        </p:spPr>
        <p:txBody>
          <a:bodyPr>
            <a:normAutofit/>
          </a:bodyPr>
          <a:lstStyle/>
          <a:p>
            <a:pPr>
              <a:buNone/>
            </a:pPr>
            <a:r>
              <a:rPr lang="en-US" sz="2400" b="1" dirty="0"/>
              <a:t>Deviled eggs</a:t>
            </a:r>
          </a:p>
          <a:p>
            <a:pPr>
              <a:buNone/>
            </a:pPr>
            <a:r>
              <a:rPr lang="en-US" sz="2400" dirty="0"/>
              <a:t>	Assuming 3 eggs:  ~ $1</a:t>
            </a:r>
          </a:p>
          <a:p>
            <a:pPr>
              <a:buNone/>
            </a:pPr>
            <a:endParaRPr lang="en-US" sz="2400" dirty="0"/>
          </a:p>
          <a:p>
            <a:pPr>
              <a:buNone/>
            </a:pPr>
            <a:r>
              <a:rPr lang="en-US" sz="2400" b="1" dirty="0"/>
              <a:t>Shrimp</a:t>
            </a:r>
          </a:p>
          <a:p>
            <a:pPr>
              <a:buNone/>
            </a:pPr>
            <a:r>
              <a:rPr lang="en-US" sz="2400" dirty="0"/>
              <a:t>	Assuming 5 large shrimp: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but …</a:t>
            </a:r>
          </a:p>
        </p:txBody>
      </p:sp>
      <p:sp>
        <p:nvSpPr>
          <p:cNvPr id="3" name="Content Placeholder 2"/>
          <p:cNvSpPr>
            <a:spLocks noGrp="1"/>
          </p:cNvSpPr>
          <p:nvPr>
            <p:ph idx="1"/>
          </p:nvPr>
        </p:nvSpPr>
        <p:spPr>
          <a:xfrm>
            <a:off x="1143000" y="1828800"/>
            <a:ext cx="6705600" cy="3124200"/>
          </a:xfrm>
        </p:spPr>
        <p:txBody>
          <a:bodyPr>
            <a:normAutofit lnSpcReduction="10000"/>
          </a:bodyPr>
          <a:lstStyle/>
          <a:p>
            <a:pPr marL="0" indent="0">
              <a:spcBef>
                <a:spcPts val="1500"/>
              </a:spcBef>
              <a:buNone/>
            </a:pPr>
            <a:r>
              <a:rPr lang="en-US" sz="2400" dirty="0"/>
              <a:t>You have to know where to get the already-peeled eggs.</a:t>
            </a:r>
          </a:p>
          <a:p>
            <a:pPr marL="0" indent="0">
              <a:spcBef>
                <a:spcPts val="1500"/>
              </a:spcBef>
              <a:buNone/>
            </a:pPr>
            <a:r>
              <a:rPr lang="en-US" sz="2400" dirty="0"/>
              <a:t>You still have to make them and they need to look nice.</a:t>
            </a:r>
          </a:p>
          <a:p>
            <a:pPr marL="0" indent="0">
              <a:spcBef>
                <a:spcPts val="1500"/>
              </a:spcBef>
              <a:buNone/>
            </a:pPr>
            <a:r>
              <a:rPr lang="en-US" sz="2400" dirty="0"/>
              <a:t>You have to clean up anything that’s dropped.</a:t>
            </a:r>
          </a:p>
          <a:p>
            <a:pPr marL="0" indent="0">
              <a:spcBef>
                <a:spcPts val="1500"/>
              </a:spcBef>
              <a:buNone/>
            </a:pPr>
            <a:r>
              <a:rPr lang="en-US" sz="2400" dirty="0"/>
              <a:t>Shrimp </a:t>
            </a:r>
            <a:r>
              <a:rPr lang="en-US" sz="2400" i="1" dirty="0"/>
              <a:t>looks</a:t>
            </a:r>
            <a:r>
              <a:rPr lang="en-US" sz="2400" dirty="0"/>
              <a:t> higher value and takes almost no work at all.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real life</a:t>
            </a:r>
          </a:p>
        </p:txBody>
      </p:sp>
      <p:sp>
        <p:nvSpPr>
          <p:cNvPr id="3" name="Content Placeholder 2"/>
          <p:cNvSpPr>
            <a:spLocks noGrp="1"/>
          </p:cNvSpPr>
          <p:nvPr>
            <p:ph idx="1"/>
          </p:nvPr>
        </p:nvSpPr>
        <p:spPr>
          <a:xfrm>
            <a:off x="914400" y="1600200"/>
            <a:ext cx="7772400" cy="4343399"/>
          </a:xfrm>
        </p:spPr>
        <p:txBody>
          <a:bodyPr>
            <a:normAutofit/>
          </a:bodyPr>
          <a:lstStyle/>
          <a:p>
            <a:pPr marL="0" indent="0">
              <a:buNone/>
            </a:pPr>
            <a:r>
              <a:rPr lang="en-US" sz="2400" dirty="0"/>
              <a:t>Minus the completely imaginary drama, I actually did this negotiation in 2012 with the World Sports Grill in Seattle on behalf of the Stanford Alumni Club of Seattle.</a:t>
            </a:r>
          </a:p>
          <a:p>
            <a:pPr marL="0" indent="0">
              <a:buNone/>
            </a:pPr>
            <a:endParaRPr lang="en-US" sz="2400" dirty="0"/>
          </a:p>
          <a:p>
            <a:pPr marL="0" indent="0">
              <a:buNone/>
            </a:pPr>
            <a:r>
              <a:rPr lang="en-US" sz="2400" dirty="0"/>
              <a:t>The actual price I got was $18.</a:t>
            </a:r>
          </a:p>
          <a:p>
            <a:pPr marL="0" indent="0">
              <a:buNone/>
            </a:pPr>
            <a:endParaRPr lang="en-US" sz="2400" dirty="0"/>
          </a:p>
        </p:txBody>
      </p:sp>
    </p:spTree>
    <p:extLst>
      <p:ext uri="{BB962C8B-B14F-4D97-AF65-F5344CB8AC3E}">
        <p14:creationId xmlns:p14="http://schemas.microsoft.com/office/powerpoint/2010/main" val="983461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in real life</a:t>
            </a:r>
          </a:p>
        </p:txBody>
      </p:sp>
      <p:sp>
        <p:nvSpPr>
          <p:cNvPr id="3" name="Content Placeholder 2"/>
          <p:cNvSpPr>
            <a:spLocks noGrp="1"/>
          </p:cNvSpPr>
          <p:nvPr>
            <p:ph idx="1"/>
          </p:nvPr>
        </p:nvSpPr>
        <p:spPr>
          <a:xfrm>
            <a:off x="1066800" y="1600201"/>
            <a:ext cx="6705600" cy="2971800"/>
          </a:xfrm>
        </p:spPr>
        <p:txBody>
          <a:bodyPr>
            <a:normAutofit/>
          </a:bodyPr>
          <a:lstStyle/>
          <a:p>
            <a:pPr marL="0" indent="0">
              <a:spcBef>
                <a:spcPts val="1500"/>
              </a:spcBef>
              <a:buNone/>
            </a:pPr>
            <a:r>
              <a:rPr lang="en-US" sz="2400" dirty="0"/>
              <a:t>When I did this negotiation, I actually did ask about deviled eggs.</a:t>
            </a:r>
          </a:p>
          <a:p>
            <a:pPr marL="0" indent="0">
              <a:spcBef>
                <a:spcPts val="1500"/>
              </a:spcBef>
              <a:buNone/>
            </a:pPr>
            <a:r>
              <a:rPr lang="en-US" sz="2400" dirty="0"/>
              <a:t>The manager </a:t>
            </a:r>
            <a:r>
              <a:rPr lang="en-US" sz="2400" i="1" dirty="0"/>
              <a:t>instantly</a:t>
            </a:r>
            <a:r>
              <a:rPr lang="en-US" sz="2400" dirty="0"/>
              <a:t> pointed out and explained why it would be really difficult in her kitchen with her staff.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62610</TotalTime>
  <Words>2471</Words>
  <Application>Microsoft Office PowerPoint</Application>
  <PresentationFormat>On-screen Show (4:3)</PresentationFormat>
  <Paragraphs>371</Paragraphs>
  <Slides>64</Slides>
  <Notes>48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64</vt:i4>
      </vt:variant>
    </vt:vector>
  </HeadingPairs>
  <TitlesOfParts>
    <vt:vector size="68" baseType="lpstr">
      <vt:lpstr>Arial</vt:lpstr>
      <vt:lpstr>Calibri</vt:lpstr>
      <vt:lpstr>Verdana</vt:lpstr>
      <vt:lpstr>Office Theme</vt:lpstr>
      <vt:lpstr>EECS 498 System Design of a Search Engine Winter 2026 Lecture 21:  Negotiations</vt:lpstr>
      <vt:lpstr>agenda</vt:lpstr>
      <vt:lpstr>agenda</vt:lpstr>
      <vt:lpstr>details</vt:lpstr>
      <vt:lpstr>details</vt:lpstr>
      <vt:lpstr>you’ll need an HP-12 emulator</vt:lpstr>
      <vt:lpstr>PowerPoint Presentation</vt:lpstr>
      <vt:lpstr>PowerPoint Presentation</vt:lpstr>
      <vt:lpstr>agenda</vt:lpstr>
      <vt:lpstr>negotiations</vt:lpstr>
      <vt:lpstr>examples</vt:lpstr>
      <vt:lpstr>bargaining is cultural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selling a warehouse</vt:lpstr>
      <vt:lpstr>PowerPoint Presentation</vt:lpstr>
      <vt:lpstr>PowerPoint Presentation</vt:lpstr>
      <vt:lpstr>PowerPoint Presentation</vt:lpstr>
      <vt:lpstr>PowerPoint Presentation</vt:lpstr>
      <vt:lpstr>PowerPoint Presentation</vt:lpstr>
      <vt:lpstr>Hypothetical case</vt:lpstr>
      <vt:lpstr>PowerPoint Presentation</vt:lpstr>
      <vt:lpstr>PowerPoint Presentation</vt:lpstr>
      <vt:lpstr>PowerPoint Presentation</vt:lpstr>
      <vt:lpstr>PowerPoint Presentation</vt:lpstr>
      <vt:lpstr>possible complexities </vt:lpstr>
      <vt:lpstr>PowerPoint Presentation</vt:lpstr>
      <vt:lpstr>agenda</vt:lpstr>
      <vt:lpstr>selling a Maine house</vt:lpstr>
      <vt:lpstr>PowerPoint Presentation</vt:lpstr>
      <vt:lpstr>STOP HERE UNTIL AFTER YOU’VE FINISHED THE EXERCISE</vt:lpstr>
      <vt:lpstr>PowerPoint Presentation</vt:lpstr>
      <vt:lpstr>What worked well or not so well?</vt:lpstr>
      <vt:lpstr>observations</vt:lpstr>
      <vt:lpstr>two versions</vt:lpstr>
      <vt:lpstr>odd pairs</vt:lpstr>
      <vt:lpstr>even pairs</vt:lpstr>
      <vt:lpstr>agenda</vt:lpstr>
      <vt:lpstr>another negotiation</vt:lpstr>
      <vt:lpstr>PowerPoint Presentation</vt:lpstr>
      <vt:lpstr>the planned menu</vt:lpstr>
      <vt:lpstr>another negotiation</vt:lpstr>
      <vt:lpstr>non-serious offers</vt:lpstr>
      <vt:lpstr>how many buffets is this?</vt:lpstr>
      <vt:lpstr>eggs or shrimp</vt:lpstr>
      <vt:lpstr>the deviled eggs</vt:lpstr>
      <vt:lpstr>PowerPoint Presentation</vt:lpstr>
      <vt:lpstr>PowerPoint Presentation</vt:lpstr>
      <vt:lpstr>PowerPoint Presentation</vt:lpstr>
      <vt:lpstr>PowerPoint Presentation</vt:lpstr>
      <vt:lpstr>PowerPoint Presentation</vt:lpstr>
      <vt:lpstr>PowerPoint Presentation</vt:lpstr>
      <vt:lpstr>Cold boiled shrimp recipe</vt:lpstr>
      <vt:lpstr>PowerPoint Presentation</vt:lpstr>
      <vt:lpstr>Raw materials cost comparison</vt:lpstr>
      <vt:lpstr>but …</vt:lpstr>
      <vt:lpstr>in real life</vt:lpstr>
      <vt:lpstr>in real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Negotiations</dc:title>
  <dc:creator>Nicole Hamilton</dc:creator>
  <cp:lastModifiedBy>Nicole Hamilton</cp:lastModifiedBy>
  <cp:revision>754</cp:revision>
  <cp:lastPrinted>2023-11-15T21:42:54Z</cp:lastPrinted>
  <dcterms:created xsi:type="dcterms:W3CDTF">2014-10-28T21:56:04Z</dcterms:created>
  <dcterms:modified xsi:type="dcterms:W3CDTF">2026-10-13T23:46:35Z</dcterms:modified>
</cp:coreProperties>
</file>